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517" r:id="rId3"/>
    <p:sldId id="516" r:id="rId4"/>
    <p:sldId id="512" r:id="rId5"/>
    <p:sldId id="500" r:id="rId6"/>
    <p:sldId id="506" r:id="rId7"/>
    <p:sldId id="503" r:id="rId8"/>
    <p:sldId id="504" r:id="rId9"/>
    <p:sldId id="492" r:id="rId10"/>
    <p:sldId id="495" r:id="rId11"/>
    <p:sldId id="496" r:id="rId12"/>
    <p:sldId id="494" r:id="rId13"/>
    <p:sldId id="513" r:id="rId14"/>
    <p:sldId id="514" r:id="rId15"/>
    <p:sldId id="499" r:id="rId16"/>
    <p:sldId id="488" r:id="rId17"/>
    <p:sldId id="489" r:id="rId18"/>
    <p:sldId id="461" r:id="rId19"/>
    <p:sldId id="351" r:id="rId20"/>
    <p:sldId id="412" r:id="rId21"/>
    <p:sldId id="462" r:id="rId22"/>
    <p:sldId id="432" r:id="rId23"/>
    <p:sldId id="420" r:id="rId24"/>
    <p:sldId id="422" r:id="rId25"/>
    <p:sldId id="354" r:id="rId26"/>
    <p:sldId id="325" r:id="rId27"/>
    <p:sldId id="463" r:id="rId28"/>
    <p:sldId id="464" r:id="rId29"/>
    <p:sldId id="465" r:id="rId30"/>
    <p:sldId id="482" r:id="rId31"/>
    <p:sldId id="485" r:id="rId32"/>
    <p:sldId id="483" r:id="rId33"/>
    <p:sldId id="484" r:id="rId34"/>
    <p:sldId id="346" r:id="rId35"/>
    <p:sldId id="358" r:id="rId36"/>
    <p:sldId id="424" r:id="rId37"/>
    <p:sldId id="431" r:id="rId38"/>
    <p:sldId id="359" r:id="rId39"/>
    <p:sldId id="361" r:id="rId40"/>
    <p:sldId id="362" r:id="rId41"/>
    <p:sldId id="487" r:id="rId42"/>
    <p:sldId id="411" r:id="rId43"/>
    <p:sldId id="363" r:id="rId44"/>
    <p:sldId id="365" r:id="rId45"/>
    <p:sldId id="366" r:id="rId46"/>
    <p:sldId id="367" r:id="rId47"/>
    <p:sldId id="368" r:id="rId48"/>
    <p:sldId id="341" r:id="rId49"/>
    <p:sldId id="501" r:id="rId50"/>
    <p:sldId id="511" r:id="rId51"/>
    <p:sldId id="479" r:id="rId52"/>
    <p:sldId id="480" r:id="rId53"/>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5" autoAdjust="0"/>
    <p:restoredTop sz="94660"/>
  </p:normalViewPr>
  <p:slideViewPr>
    <p:cSldViewPr>
      <p:cViewPr varScale="1">
        <p:scale>
          <a:sx n="88" d="100"/>
          <a:sy n="88" d="100"/>
        </p:scale>
        <p:origin x="643"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032801-0FA1-4D34-B87B-4E4CF368620A}" type="datetimeFigureOut">
              <a:rPr lang="nb-NO" smtClean="0"/>
              <a:pPr/>
              <a:t>11.03.2016</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3B4CBC-B911-4790-B8B4-325D4F5E0B2B}" type="slidenum">
              <a:rPr lang="nb-NO" smtClean="0"/>
              <a:pPr/>
              <a:t>‹#›</a:t>
            </a:fld>
            <a:endParaRPr lang="nb-NO"/>
          </a:p>
        </p:txBody>
      </p:sp>
    </p:spTree>
    <p:extLst>
      <p:ext uri="{BB962C8B-B14F-4D97-AF65-F5344CB8AC3E}">
        <p14:creationId xmlns:p14="http://schemas.microsoft.com/office/powerpoint/2010/main" val="2046239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293B4CBC-B911-4790-B8B4-325D4F5E0B2B}" type="slidenum">
              <a:rPr lang="nb-NO" smtClean="0"/>
              <a:pPr/>
              <a:t>1</a:t>
            </a:fld>
            <a:endParaRPr lang="nb-NO"/>
          </a:p>
        </p:txBody>
      </p:sp>
    </p:spTree>
    <p:extLst>
      <p:ext uri="{BB962C8B-B14F-4D97-AF65-F5344CB8AC3E}">
        <p14:creationId xmlns:p14="http://schemas.microsoft.com/office/powerpoint/2010/main" val="1214129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293B4CBC-B911-4790-B8B4-325D4F5E0B2B}" type="slidenum">
              <a:rPr lang="nb-NO" smtClean="0"/>
              <a:pPr/>
              <a:t>26</a:t>
            </a:fld>
            <a:endParaRPr lang="nb-NO"/>
          </a:p>
        </p:txBody>
      </p:sp>
    </p:spTree>
    <p:extLst>
      <p:ext uri="{BB962C8B-B14F-4D97-AF65-F5344CB8AC3E}">
        <p14:creationId xmlns:p14="http://schemas.microsoft.com/office/powerpoint/2010/main" val="673745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E7B70C2C-8641-4144-8570-F472C2E39966}" type="slidenum">
              <a:rPr lang="nb-NO" smtClean="0"/>
              <a:pPr/>
              <a:t>27</a:t>
            </a:fld>
            <a:endParaRPr lang="nb-NO"/>
          </a:p>
        </p:txBody>
      </p:sp>
    </p:spTree>
    <p:extLst>
      <p:ext uri="{BB962C8B-B14F-4D97-AF65-F5344CB8AC3E}">
        <p14:creationId xmlns:p14="http://schemas.microsoft.com/office/powerpoint/2010/main" val="1977751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lassholder for lysbilde 1"/>
          <p:cNvSpPr>
            <a:spLocks noGrp="1" noRot="1" noChangeAspect="1" noTextEdit="1"/>
          </p:cNvSpPr>
          <p:nvPr>
            <p:ph type="sldImg"/>
          </p:nvPr>
        </p:nvSpPr>
        <p:spPr bwMode="auto">
          <a:noFill/>
          <a:ln>
            <a:solidFill>
              <a:srgbClr val="000000"/>
            </a:solidFill>
            <a:miter lim="800000"/>
            <a:headEnd/>
            <a:tailEnd/>
          </a:ln>
        </p:spPr>
      </p:sp>
      <p:sp>
        <p:nvSpPr>
          <p:cNvPr id="55299"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b-NO" smtClean="0"/>
          </a:p>
        </p:txBody>
      </p:sp>
      <p:sp>
        <p:nvSpPr>
          <p:cNvPr id="55300"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F98937-F332-412E-B811-6FC87F722CD6}" type="slidenum">
              <a:rPr lang="nb-NO"/>
              <a:pPr fontAlgn="base">
                <a:spcBef>
                  <a:spcPct val="0"/>
                </a:spcBef>
                <a:spcAft>
                  <a:spcPct val="0"/>
                </a:spcAft>
              </a:pPr>
              <a:t>28</a:t>
            </a:fld>
            <a:endParaRPr lang="nb-NO"/>
          </a:p>
        </p:txBody>
      </p:sp>
    </p:spTree>
    <p:extLst>
      <p:ext uri="{BB962C8B-B14F-4D97-AF65-F5344CB8AC3E}">
        <p14:creationId xmlns:p14="http://schemas.microsoft.com/office/powerpoint/2010/main" val="2208423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17F859AB-3802-4BBB-85E3-271028A31287}" type="slidenum">
              <a:rPr lang="nb-NO" smtClean="0"/>
              <a:pPr/>
              <a:t>34</a:t>
            </a:fld>
            <a:endParaRPr lang="nb-NO"/>
          </a:p>
        </p:txBody>
      </p:sp>
    </p:spTree>
    <p:extLst>
      <p:ext uri="{BB962C8B-B14F-4D97-AF65-F5344CB8AC3E}">
        <p14:creationId xmlns:p14="http://schemas.microsoft.com/office/powerpoint/2010/main" val="2046141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lassholder for lysbilde 1"/>
          <p:cNvSpPr>
            <a:spLocks noGrp="1" noRot="1" noChangeAspect="1" noTextEdit="1"/>
          </p:cNvSpPr>
          <p:nvPr>
            <p:ph type="sldImg"/>
          </p:nvPr>
        </p:nvSpPr>
        <p:spPr>
          <a:xfrm>
            <a:off x="-11631613" y="-8029575"/>
            <a:ext cx="23263226" cy="17446625"/>
          </a:xfrm>
        </p:spPr>
      </p:sp>
      <p:sp>
        <p:nvSpPr>
          <p:cNvPr id="52227" name="Plassholder for notater 2"/>
          <p:cNvSpPr>
            <a:spLocks noGrp="1"/>
          </p:cNvSpPr>
          <p:nvPr>
            <p:ph type="body" idx="1"/>
          </p:nvPr>
        </p:nvSpPr>
        <p:spPr>
          <a:noFill/>
          <a:ln/>
        </p:spPr>
        <p:txBody>
          <a:bodyPr/>
          <a:lstStyle/>
          <a:p>
            <a:endParaRPr lang="nb-NO" smtClean="0">
              <a:latin typeface="Times New Roman" pitchFamily="18" charset="0"/>
            </a:endParaRPr>
          </a:p>
        </p:txBody>
      </p:sp>
      <p:sp>
        <p:nvSpPr>
          <p:cNvPr id="52228" name="Plassholder for lysbildenummer 3"/>
          <p:cNvSpPr>
            <a:spLocks noGrp="1"/>
          </p:cNvSpPr>
          <p:nvPr>
            <p:ph type="sldNum" sz="quarter" idx="4294967295"/>
          </p:nvPr>
        </p:nvSpPr>
        <p:spPr bwMode="auto">
          <a:xfrm>
            <a:off x="3884614" y="8685213"/>
            <a:ext cx="2971800" cy="457200"/>
          </a:xfrm>
          <a:prstGeom prst="rect">
            <a:avLst/>
          </a:prstGeom>
          <a:noFill/>
          <a:ln>
            <a:miter lim="800000"/>
            <a:headEnd/>
            <a:tailEnd/>
          </a:ln>
        </p:spPr>
        <p:txBody>
          <a:bodyPr/>
          <a:lstStyle/>
          <a:p>
            <a:fld id="{605B1972-8668-4644-88FA-1820C310ECF2}" type="slidenum">
              <a:rPr lang="nb-NO">
                <a:ea typeface="DejaVu Sans" charset="0"/>
                <a:cs typeface="DejaVu Sans" charset="0"/>
              </a:rPr>
              <a:pPr/>
              <a:t>35</a:t>
            </a:fld>
            <a:endParaRPr lang="nb-NO">
              <a:ea typeface="DejaVu Sans" charset="0"/>
              <a:cs typeface="DejaVu Sans" charset="0"/>
            </a:endParaRPr>
          </a:p>
        </p:txBody>
      </p:sp>
    </p:spTree>
    <p:extLst>
      <p:ext uri="{BB962C8B-B14F-4D97-AF65-F5344CB8AC3E}">
        <p14:creationId xmlns:p14="http://schemas.microsoft.com/office/powerpoint/2010/main" val="388034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9"/>
          <p:cNvSpPr>
            <a:spLocks noGrp="1" noChangeArrowheads="1"/>
          </p:cNvSpPr>
          <p:nvPr>
            <p:ph type="sldNum" sz="quarter"/>
          </p:nvPr>
        </p:nvSpPr>
        <p:spPr>
          <a:noFill/>
        </p:spPr>
        <p:txBody>
          <a:bodyPr/>
          <a:lstStyle/>
          <a:p>
            <a:fld id="{59F7EC46-5DDF-4870-8753-D41DF026356D}" type="slidenum">
              <a:rPr lang="en-GB"/>
              <a:pPr/>
              <a:t>36</a:t>
            </a:fld>
            <a:endParaRPr lang="en-GB"/>
          </a:p>
        </p:txBody>
      </p:sp>
      <p:sp>
        <p:nvSpPr>
          <p:cNvPr id="7782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nb-NO">
              <a:ea typeface="DejaVu Sans" charset="0"/>
              <a:cs typeface="DejaVu Sans" charset="0"/>
            </a:endParaRPr>
          </a:p>
        </p:txBody>
      </p:sp>
      <p:sp>
        <p:nvSpPr>
          <p:cNvPr id="77828" name="Rectangle 2"/>
          <p:cNvSpPr>
            <a:spLocks noGrp="1" noChangeArrowheads="1"/>
          </p:cNvSpPr>
          <p:nvPr>
            <p:ph type="body"/>
          </p:nvPr>
        </p:nvSpPr>
        <p:spPr>
          <a:xfrm>
            <a:off x="685800" y="4343400"/>
            <a:ext cx="5483225" cy="4114800"/>
          </a:xfrm>
          <a:noFill/>
          <a:ln/>
        </p:spPr>
        <p:txBody>
          <a:bodyPr wrap="none" anchor="ctr"/>
          <a:lstStyle/>
          <a:p>
            <a:endParaRPr lang="nb-NO" smtClean="0"/>
          </a:p>
        </p:txBody>
      </p:sp>
    </p:spTree>
    <p:extLst>
      <p:ext uri="{BB962C8B-B14F-4D97-AF65-F5344CB8AC3E}">
        <p14:creationId xmlns:p14="http://schemas.microsoft.com/office/powerpoint/2010/main" val="3221271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Plassholder for lysbilde 1"/>
          <p:cNvSpPr>
            <a:spLocks noGrp="1" noRot="1" noChangeAspect="1" noTextEdit="1"/>
          </p:cNvSpPr>
          <p:nvPr>
            <p:ph type="sldImg"/>
          </p:nvPr>
        </p:nvSpPr>
        <p:spPr bwMode="auto">
          <a:noFill/>
          <a:ln>
            <a:solidFill>
              <a:srgbClr val="000000"/>
            </a:solidFill>
            <a:miter lim="800000"/>
            <a:headEnd/>
            <a:tailEnd/>
          </a:ln>
        </p:spPr>
      </p:sp>
      <p:sp>
        <p:nvSpPr>
          <p:cNvPr id="116739"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b-NO" smtClean="0"/>
          </a:p>
        </p:txBody>
      </p:sp>
      <p:sp>
        <p:nvSpPr>
          <p:cNvPr id="116740"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B1F1B2-4129-4958-8C79-FC7B1273B4F0}" type="slidenum">
              <a:rPr lang="nb-NO" smtClean="0"/>
              <a:pPr/>
              <a:t>38</a:t>
            </a:fld>
            <a:endParaRPr lang="nb-NO" smtClean="0"/>
          </a:p>
        </p:txBody>
      </p:sp>
    </p:spTree>
    <p:extLst>
      <p:ext uri="{BB962C8B-B14F-4D97-AF65-F5344CB8AC3E}">
        <p14:creationId xmlns:p14="http://schemas.microsoft.com/office/powerpoint/2010/main" val="1067085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Text Box 1"/>
          <p:cNvSpPr txBox="1">
            <a:spLocks noChangeArrowheads="1"/>
          </p:cNvSpPr>
          <p:nvPr/>
        </p:nvSpPr>
        <p:spPr bwMode="auto">
          <a:xfrm>
            <a:off x="2143126" y="695325"/>
            <a:ext cx="2571750" cy="3429000"/>
          </a:xfrm>
          <a:prstGeom prst="rect">
            <a:avLst/>
          </a:prstGeom>
          <a:solidFill>
            <a:srgbClr val="FFFFFF"/>
          </a:solidFill>
          <a:ln w="9525">
            <a:solidFill>
              <a:srgbClr val="000000"/>
            </a:solidFill>
            <a:miter lim="800000"/>
            <a:headEnd/>
            <a:tailEnd/>
          </a:ln>
        </p:spPr>
        <p:txBody>
          <a:bodyPr wrap="none" anchor="ctr"/>
          <a:lstStyle/>
          <a:p>
            <a:endParaRPr lang="nb-NO">
              <a:ea typeface="DejaVu Sans" charset="0"/>
              <a:cs typeface="DejaVu Sans" charset="0"/>
            </a:endParaRPr>
          </a:p>
        </p:txBody>
      </p:sp>
      <p:sp>
        <p:nvSpPr>
          <p:cNvPr id="93187" name="Rectangle 2"/>
          <p:cNvSpPr>
            <a:spLocks noGrp="1" noChangeArrowheads="1"/>
          </p:cNvSpPr>
          <p:nvPr>
            <p:ph type="body"/>
          </p:nvPr>
        </p:nvSpPr>
        <p:spPr>
          <a:xfrm>
            <a:off x="685801" y="4343400"/>
            <a:ext cx="5483225" cy="4114800"/>
          </a:xfrm>
          <a:noFill/>
          <a:ln/>
        </p:spPr>
        <p:txBody>
          <a:bodyPr wrap="none" anchor="ctr"/>
          <a:lstStyle/>
          <a:p>
            <a:endParaRPr lang="nb-NO" smtClean="0"/>
          </a:p>
        </p:txBody>
      </p:sp>
    </p:spTree>
    <p:extLst>
      <p:ext uri="{BB962C8B-B14F-4D97-AF65-F5344CB8AC3E}">
        <p14:creationId xmlns:p14="http://schemas.microsoft.com/office/powerpoint/2010/main" val="3350194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E7B70C2C-8641-4144-8570-F472C2E39966}" type="slidenum">
              <a:rPr lang="nb-NO" smtClean="0"/>
              <a:pPr/>
              <a:t>40</a:t>
            </a:fld>
            <a:endParaRPr lang="nb-NO"/>
          </a:p>
        </p:txBody>
      </p:sp>
    </p:spTree>
    <p:extLst>
      <p:ext uri="{BB962C8B-B14F-4D97-AF65-F5344CB8AC3E}">
        <p14:creationId xmlns:p14="http://schemas.microsoft.com/office/powerpoint/2010/main" val="2235224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Plassholder for lysbilde 1"/>
          <p:cNvSpPr>
            <a:spLocks noGrp="1" noRot="1" noChangeAspect="1" noTextEdit="1"/>
          </p:cNvSpPr>
          <p:nvPr>
            <p:ph type="sldImg"/>
          </p:nvPr>
        </p:nvSpPr>
        <p:spPr>
          <a:xfrm>
            <a:off x="-11631613" y="-8029575"/>
            <a:ext cx="23263226" cy="17446625"/>
          </a:xfrm>
          <a:ln>
            <a:solidFill>
              <a:srgbClr val="000000"/>
            </a:solidFill>
            <a:miter lim="800000"/>
          </a:ln>
        </p:spPr>
      </p:sp>
      <p:sp>
        <p:nvSpPr>
          <p:cNvPr id="100355" name="Plassholder for notater 2"/>
          <p:cNvSpPr>
            <a:spLocks noGrp="1"/>
          </p:cNvSpPr>
          <p:nvPr>
            <p:ph type="body" idx="1"/>
          </p:nvPr>
        </p:nvSpPr>
        <p:spPr>
          <a:noFill/>
          <a:ln/>
        </p:spPr>
        <p:txBody>
          <a:bodyPr/>
          <a:lstStyle/>
          <a:p>
            <a:pPr eaLnBrk="1" hangingPunct="1">
              <a:spcBef>
                <a:spcPct val="0"/>
              </a:spcBef>
            </a:pPr>
            <a:endParaRPr lang="nb-NO" smtClean="0"/>
          </a:p>
        </p:txBody>
      </p:sp>
      <p:sp>
        <p:nvSpPr>
          <p:cNvPr id="100356" name="Plassholder for lysbildenummer 3"/>
          <p:cNvSpPr>
            <a:spLocks noGrp="1"/>
          </p:cNvSpPr>
          <p:nvPr>
            <p:ph type="sldNum" sz="quarter" idx="4294967295"/>
          </p:nvPr>
        </p:nvSpPr>
        <p:spPr bwMode="auto">
          <a:xfrm>
            <a:off x="3884614" y="8685213"/>
            <a:ext cx="2971800" cy="457200"/>
          </a:xfrm>
          <a:prstGeom prst="rect">
            <a:avLst/>
          </a:prstGeom>
          <a:noFill/>
          <a:ln>
            <a:miter lim="800000"/>
            <a:headEnd/>
            <a:tailEnd/>
          </a:ln>
        </p:spPr>
        <p:txBody>
          <a:bodyPr/>
          <a:lstStyle/>
          <a:p>
            <a:fld id="{17DD0DE4-5A23-4644-8639-394C64A5F7A8}" type="slidenum">
              <a:rPr lang="nb-NO">
                <a:ea typeface="DejaVu Sans" charset="0"/>
                <a:cs typeface="DejaVu Sans" charset="0"/>
              </a:rPr>
              <a:pPr/>
              <a:t>44</a:t>
            </a:fld>
            <a:endParaRPr lang="nb-NO">
              <a:ea typeface="DejaVu Sans" charset="0"/>
              <a:cs typeface="DejaVu Sans" charset="0"/>
            </a:endParaRPr>
          </a:p>
        </p:txBody>
      </p:sp>
    </p:spTree>
    <p:extLst>
      <p:ext uri="{BB962C8B-B14F-4D97-AF65-F5344CB8AC3E}">
        <p14:creationId xmlns:p14="http://schemas.microsoft.com/office/powerpoint/2010/main" val="558694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3C669BA3-D224-414F-968F-32F714516928}" type="slidenum">
              <a:rPr lang="nb-NO" smtClean="0"/>
              <a:pPr/>
              <a:t>3</a:t>
            </a:fld>
            <a:endParaRPr lang="nb-NO"/>
          </a:p>
        </p:txBody>
      </p:sp>
    </p:spTree>
    <p:extLst>
      <p:ext uri="{BB962C8B-B14F-4D97-AF65-F5344CB8AC3E}">
        <p14:creationId xmlns:p14="http://schemas.microsoft.com/office/powerpoint/2010/main" val="3641762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Text Box 1"/>
          <p:cNvSpPr txBox="1">
            <a:spLocks noChangeArrowheads="1"/>
          </p:cNvSpPr>
          <p:nvPr/>
        </p:nvSpPr>
        <p:spPr bwMode="auto">
          <a:xfrm>
            <a:off x="2143126" y="695325"/>
            <a:ext cx="2571750" cy="3429000"/>
          </a:xfrm>
          <a:prstGeom prst="rect">
            <a:avLst/>
          </a:prstGeom>
          <a:solidFill>
            <a:srgbClr val="FFFFFF"/>
          </a:solidFill>
          <a:ln w="9360">
            <a:solidFill>
              <a:srgbClr val="000000"/>
            </a:solidFill>
            <a:miter lim="800000"/>
            <a:headEnd/>
            <a:tailEnd/>
          </a:ln>
        </p:spPr>
        <p:txBody>
          <a:bodyPr wrap="none" anchor="ctr"/>
          <a:lstStyle/>
          <a:p>
            <a:pPr eaLnBrk="0" hangingPunct="0">
              <a:lnSpc>
                <a:spcPct val="68000"/>
              </a:lnSpc>
              <a:buClr>
                <a:srgbClr val="000000"/>
              </a:buClr>
              <a:buSzPct val="100000"/>
              <a:buFont typeface="Times New Roman" pitchFamily="18" charset="0"/>
              <a:buNone/>
            </a:pPr>
            <a:endParaRPr lang="nb-NO"/>
          </a:p>
        </p:txBody>
      </p:sp>
      <p:sp>
        <p:nvSpPr>
          <p:cNvPr id="97283" name="Rectangle 2"/>
          <p:cNvSpPr>
            <a:spLocks noGrp="1" noChangeArrowheads="1"/>
          </p:cNvSpPr>
          <p:nvPr>
            <p:ph type="body"/>
          </p:nvPr>
        </p:nvSpPr>
        <p:spPr>
          <a:xfrm>
            <a:off x="685801" y="4343400"/>
            <a:ext cx="5470525" cy="4114800"/>
          </a:xfrm>
          <a:noFill/>
          <a:ln/>
        </p:spPr>
        <p:txBody>
          <a:bodyPr wrap="none" anchor="ctr"/>
          <a:lstStyle/>
          <a:p>
            <a:endParaRPr lang="nb-NO" smtClean="0">
              <a:latin typeface="Times New Roman" pitchFamily="18" charset="0"/>
            </a:endParaRPr>
          </a:p>
        </p:txBody>
      </p:sp>
    </p:spTree>
    <p:extLst>
      <p:ext uri="{BB962C8B-B14F-4D97-AF65-F5344CB8AC3E}">
        <p14:creationId xmlns:p14="http://schemas.microsoft.com/office/powerpoint/2010/main" val="1670162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Plassholder for lysbilde 1"/>
          <p:cNvSpPr>
            <a:spLocks noGrp="1" noRot="1" noChangeAspect="1" noTextEdit="1"/>
          </p:cNvSpPr>
          <p:nvPr>
            <p:ph type="sldImg"/>
          </p:nvPr>
        </p:nvSpPr>
        <p:spPr>
          <a:xfrm>
            <a:off x="-11631613" y="-8029575"/>
            <a:ext cx="23263226" cy="17446625"/>
          </a:xfrm>
        </p:spPr>
      </p:sp>
      <p:sp>
        <p:nvSpPr>
          <p:cNvPr id="101379" name="Plassholder for notater 2"/>
          <p:cNvSpPr>
            <a:spLocks noGrp="1"/>
          </p:cNvSpPr>
          <p:nvPr>
            <p:ph type="body" idx="1"/>
          </p:nvPr>
        </p:nvSpPr>
        <p:spPr>
          <a:noFill/>
          <a:ln/>
        </p:spPr>
        <p:txBody>
          <a:bodyPr/>
          <a:lstStyle/>
          <a:p>
            <a:endParaRPr lang="nb-NO" smtClean="0"/>
          </a:p>
        </p:txBody>
      </p:sp>
      <p:sp>
        <p:nvSpPr>
          <p:cNvPr id="101380" name="Plassholder for lysbildenummer 3"/>
          <p:cNvSpPr>
            <a:spLocks noGrp="1"/>
          </p:cNvSpPr>
          <p:nvPr>
            <p:ph type="sldNum" sz="quarter" idx="4294967295"/>
          </p:nvPr>
        </p:nvSpPr>
        <p:spPr bwMode="auto">
          <a:xfrm>
            <a:off x="3884614" y="8685213"/>
            <a:ext cx="2971800" cy="457200"/>
          </a:xfrm>
          <a:prstGeom prst="rect">
            <a:avLst/>
          </a:prstGeom>
          <a:noFill/>
          <a:ln>
            <a:miter lim="800000"/>
            <a:headEnd/>
            <a:tailEnd/>
          </a:ln>
        </p:spPr>
        <p:txBody>
          <a:bodyPr/>
          <a:lstStyle/>
          <a:p>
            <a:fld id="{0BC5C7A8-5A15-4C6F-8A23-32C443281773}" type="slidenum">
              <a:rPr lang="nb-NO">
                <a:ea typeface="DejaVu Sans" charset="0"/>
                <a:cs typeface="DejaVu Sans" charset="0"/>
              </a:rPr>
              <a:pPr/>
              <a:t>46</a:t>
            </a:fld>
            <a:endParaRPr lang="nb-NO">
              <a:ea typeface="DejaVu Sans" charset="0"/>
              <a:cs typeface="DejaVu Sans" charset="0"/>
            </a:endParaRPr>
          </a:p>
        </p:txBody>
      </p:sp>
    </p:spTree>
    <p:extLst>
      <p:ext uri="{BB962C8B-B14F-4D97-AF65-F5344CB8AC3E}">
        <p14:creationId xmlns:p14="http://schemas.microsoft.com/office/powerpoint/2010/main" val="3248498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E7B70C2C-8641-4144-8570-F472C2E39966}" type="slidenum">
              <a:rPr lang="nb-NO" smtClean="0"/>
              <a:pPr/>
              <a:t>47</a:t>
            </a:fld>
            <a:endParaRPr lang="nb-NO"/>
          </a:p>
        </p:txBody>
      </p:sp>
    </p:spTree>
    <p:extLst>
      <p:ext uri="{BB962C8B-B14F-4D97-AF65-F5344CB8AC3E}">
        <p14:creationId xmlns:p14="http://schemas.microsoft.com/office/powerpoint/2010/main" val="3625465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nb-NO">
              <a:ea typeface="DejaVu Sans" charset="0"/>
              <a:cs typeface="DejaVu Sans" charset="0"/>
            </a:endParaRPr>
          </a:p>
        </p:txBody>
      </p:sp>
      <p:sp>
        <p:nvSpPr>
          <p:cNvPr id="87043" name="Rectangle 2"/>
          <p:cNvSpPr>
            <a:spLocks noGrp="1" noChangeArrowheads="1"/>
          </p:cNvSpPr>
          <p:nvPr>
            <p:ph type="body"/>
          </p:nvPr>
        </p:nvSpPr>
        <p:spPr>
          <a:xfrm>
            <a:off x="685800" y="4343400"/>
            <a:ext cx="5483225" cy="4114800"/>
          </a:xfrm>
          <a:noFill/>
          <a:ln/>
        </p:spPr>
        <p:txBody>
          <a:bodyPr wrap="none" anchor="ctr"/>
          <a:lstStyle/>
          <a:p>
            <a:endParaRPr lang="nb-NO" smtClean="0">
              <a:latin typeface="Times New Roman" pitchFamily="18" charset="0"/>
            </a:endParaRPr>
          </a:p>
        </p:txBody>
      </p:sp>
    </p:spTree>
    <p:extLst>
      <p:ext uri="{BB962C8B-B14F-4D97-AF65-F5344CB8AC3E}">
        <p14:creationId xmlns:p14="http://schemas.microsoft.com/office/powerpoint/2010/main" val="1134716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nb-NO">
              <a:ea typeface="DejaVu Sans" charset="0"/>
              <a:cs typeface="DejaVu Sans" charset="0"/>
            </a:endParaRPr>
          </a:p>
        </p:txBody>
      </p:sp>
      <p:sp>
        <p:nvSpPr>
          <p:cNvPr id="91139" name="Rectangle 2"/>
          <p:cNvSpPr>
            <a:spLocks noGrp="1" noChangeArrowheads="1"/>
          </p:cNvSpPr>
          <p:nvPr>
            <p:ph type="body"/>
          </p:nvPr>
        </p:nvSpPr>
        <p:spPr>
          <a:xfrm>
            <a:off x="685800" y="4343400"/>
            <a:ext cx="5483225" cy="4114800"/>
          </a:xfrm>
          <a:noFill/>
          <a:ln/>
        </p:spPr>
        <p:txBody>
          <a:bodyPr wrap="none" anchor="ctr"/>
          <a:lstStyle/>
          <a:p>
            <a:endParaRPr lang="nb-NO" smtClean="0">
              <a:latin typeface="Times New Roman" pitchFamily="18" charset="0"/>
            </a:endParaRPr>
          </a:p>
        </p:txBody>
      </p:sp>
    </p:spTree>
    <p:extLst>
      <p:ext uri="{BB962C8B-B14F-4D97-AF65-F5344CB8AC3E}">
        <p14:creationId xmlns:p14="http://schemas.microsoft.com/office/powerpoint/2010/main" val="563261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smtClean="0"/>
          </a:p>
        </p:txBody>
      </p:sp>
      <p:sp>
        <p:nvSpPr>
          <p:cNvPr id="9421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F483225-EA06-4A3A-B04E-F9CF9B47A6E1}" type="slidenum">
              <a:rPr lang="nb-NO" altLang="nb-NO" sz="1200" smtClean="0"/>
              <a:pPr/>
              <a:t>10</a:t>
            </a:fld>
            <a:endParaRPr lang="nb-NO" altLang="nb-NO" sz="1200" smtClean="0"/>
          </a:p>
        </p:txBody>
      </p:sp>
    </p:spTree>
    <p:extLst>
      <p:ext uri="{BB962C8B-B14F-4D97-AF65-F5344CB8AC3E}">
        <p14:creationId xmlns:p14="http://schemas.microsoft.com/office/powerpoint/2010/main" val="2103079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Plassholder for lysbilde 1"/>
          <p:cNvSpPr>
            <a:spLocks noGrp="1" noRot="1" noChangeAspect="1" noTextEdit="1"/>
          </p:cNvSpPr>
          <p:nvPr>
            <p:ph type="sldImg"/>
          </p:nvPr>
        </p:nvSpPr>
        <p:spPr>
          <a:ln/>
        </p:spPr>
      </p:sp>
      <p:sp>
        <p:nvSpPr>
          <p:cNvPr id="56323"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smtClean="0">
              <a:latin typeface="Times New Roman" panose="02020603050405020304" pitchFamily="18" charset="0"/>
            </a:endParaRPr>
          </a:p>
        </p:txBody>
      </p:sp>
      <p:sp>
        <p:nvSpPr>
          <p:cNvPr id="56324" name="Plassholder for lysbildenumm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pPr>
            <a:fld id="{60BF35ED-18C8-4634-8419-4A00115128F4}" type="slidenum">
              <a:rPr lang="nb-NO" altLang="nb-NO" smtClean="0"/>
              <a:pPr>
                <a:spcBef>
                  <a:spcPct val="0"/>
                </a:spcBef>
              </a:pPr>
              <a:t>14</a:t>
            </a:fld>
            <a:endParaRPr lang="nb-NO" altLang="nb-NO" smtClean="0"/>
          </a:p>
        </p:txBody>
      </p:sp>
    </p:spTree>
    <p:extLst>
      <p:ext uri="{BB962C8B-B14F-4D97-AF65-F5344CB8AC3E}">
        <p14:creationId xmlns:p14="http://schemas.microsoft.com/office/powerpoint/2010/main" val="4140316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Text Box 1"/>
          <p:cNvSpPr txBox="1">
            <a:spLocks noChangeArrowheads="1"/>
          </p:cNvSpPr>
          <p:nvPr/>
        </p:nvSpPr>
        <p:spPr bwMode="auto">
          <a:xfrm>
            <a:off x="2127250" y="755650"/>
            <a:ext cx="2551113" cy="3729038"/>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spcBef>
                <a:spcPct val="0"/>
              </a:spcBef>
              <a:buClrTx/>
              <a:buSzTx/>
              <a:buFontTx/>
              <a:buNone/>
            </a:pPr>
            <a:endParaRPr lang="nb-NO" altLang="nb-NO" sz="2400">
              <a:solidFill>
                <a:schemeClr val="bg1"/>
              </a:solidFill>
            </a:endParaRPr>
          </a:p>
        </p:txBody>
      </p:sp>
      <p:sp>
        <p:nvSpPr>
          <p:cNvPr id="96259" name="Rectangle 2"/>
          <p:cNvSpPr>
            <a:spLocks noGrp="1" noChangeArrowheads="1"/>
          </p:cNvSpPr>
          <p:nvPr>
            <p:ph type="body"/>
          </p:nvPr>
        </p:nvSpPr>
        <p:spPr>
          <a:xfrm>
            <a:off x="681038" y="4722813"/>
            <a:ext cx="5438775" cy="4475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smtClean="0">
              <a:latin typeface="Times New Roman" panose="02020603050405020304" pitchFamily="18" charset="0"/>
            </a:endParaRPr>
          </a:p>
        </p:txBody>
      </p:sp>
    </p:spTree>
    <p:extLst>
      <p:ext uri="{BB962C8B-B14F-4D97-AF65-F5344CB8AC3E}">
        <p14:creationId xmlns:p14="http://schemas.microsoft.com/office/powerpoint/2010/main" val="4020461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B6A3C57B-678D-4CC1-B710-BF532E110941}" type="slidenum">
              <a:rPr lang="nb-NO" smtClean="0"/>
              <a:pPr/>
              <a:t>18</a:t>
            </a:fld>
            <a:endParaRPr lang="nb-NO"/>
          </a:p>
        </p:txBody>
      </p:sp>
    </p:spTree>
    <p:extLst>
      <p:ext uri="{BB962C8B-B14F-4D97-AF65-F5344CB8AC3E}">
        <p14:creationId xmlns:p14="http://schemas.microsoft.com/office/powerpoint/2010/main" val="1133669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Plassholder for lysbilde 1"/>
          <p:cNvSpPr>
            <a:spLocks noGrp="1" noRot="1" noChangeAspect="1" noTextEdit="1"/>
          </p:cNvSpPr>
          <p:nvPr>
            <p:ph type="sldImg"/>
          </p:nvPr>
        </p:nvSpPr>
        <p:spPr bwMode="auto">
          <a:xfrm>
            <a:off x="-11631613" y="-8029575"/>
            <a:ext cx="23263226" cy="17446625"/>
          </a:xfrm>
          <a:noFill/>
          <a:ln>
            <a:solidFill>
              <a:srgbClr val="000000"/>
            </a:solidFill>
            <a:miter lim="800000"/>
            <a:headEnd/>
            <a:tailEnd/>
          </a:ln>
        </p:spPr>
      </p:sp>
      <p:sp>
        <p:nvSpPr>
          <p:cNvPr id="92163" name="Plassholder for notater 2"/>
          <p:cNvSpPr>
            <a:spLocks noGrp="1"/>
          </p:cNvSpPr>
          <p:nvPr>
            <p:ph type="body" idx="1"/>
          </p:nvPr>
        </p:nvSpPr>
        <p:spPr bwMode="auto">
          <a:noFill/>
        </p:spPr>
        <p:txBody>
          <a:bodyPr wrap="square" numCol="1" anchor="t" anchorCtr="0" compatLnSpc="1">
            <a:prstTxWarp prst="textNoShape">
              <a:avLst/>
            </a:prstTxWarp>
          </a:bodyPr>
          <a:lstStyle/>
          <a:p>
            <a:endParaRPr lang="nb-NO" smtClean="0">
              <a:latin typeface="Times New Roman" pitchFamily="18" charset="0"/>
            </a:endParaRPr>
          </a:p>
        </p:txBody>
      </p:sp>
      <p:sp>
        <p:nvSpPr>
          <p:cNvPr id="92164"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27063B-F71A-45AD-B9E7-15E61F765B13}" type="slidenum">
              <a:rPr lang="nb-NO" smtClean="0">
                <a:ea typeface="DejaVu Sans" charset="0"/>
                <a:cs typeface="DejaVu Sans" charset="0"/>
              </a:rPr>
              <a:pPr/>
              <a:t>19</a:t>
            </a:fld>
            <a:endParaRPr lang="nb-NO" smtClean="0">
              <a:ea typeface="DejaVu Sans" charset="0"/>
              <a:cs typeface="DejaVu Sans" charset="0"/>
            </a:endParaRPr>
          </a:p>
        </p:txBody>
      </p:sp>
    </p:spTree>
    <p:extLst>
      <p:ext uri="{BB962C8B-B14F-4D97-AF65-F5344CB8AC3E}">
        <p14:creationId xmlns:p14="http://schemas.microsoft.com/office/powerpoint/2010/main" val="2792039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endParaRPr lang="nb-NO">
              <a:ea typeface="DejaVu Sans" charset="0"/>
              <a:cs typeface="DejaVu Sans" charset="0"/>
            </a:endParaRPr>
          </a:p>
        </p:txBody>
      </p:sp>
      <p:sp>
        <p:nvSpPr>
          <p:cNvPr id="57347" name="Rectangle 2"/>
          <p:cNvSpPr>
            <a:spLocks noGrp="1" noChangeArrowheads="1"/>
          </p:cNvSpPr>
          <p:nvPr>
            <p:ph type="body"/>
          </p:nvPr>
        </p:nvSpPr>
        <p:spPr>
          <a:xfrm>
            <a:off x="685800" y="4343400"/>
            <a:ext cx="5483225" cy="4114800"/>
          </a:xfrm>
          <a:noFill/>
          <a:ln/>
        </p:spPr>
        <p:txBody>
          <a:bodyPr wrap="none" anchor="ctr"/>
          <a:lstStyle/>
          <a:p>
            <a:endParaRPr lang="nb-NO" smtClean="0">
              <a:latin typeface="Times New Roman" pitchFamily="18" charset="0"/>
            </a:endParaRPr>
          </a:p>
        </p:txBody>
      </p:sp>
    </p:spTree>
    <p:extLst>
      <p:ext uri="{BB962C8B-B14F-4D97-AF65-F5344CB8AC3E}">
        <p14:creationId xmlns:p14="http://schemas.microsoft.com/office/powerpoint/2010/main" val="1390325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4" name="Rectangle 9"/>
          <p:cNvSpPr>
            <a:spLocks noGrp="1" noChangeArrowheads="1"/>
          </p:cNvSpPr>
          <p:nvPr>
            <p:ph type="sldNum" sz="quarter"/>
          </p:nvPr>
        </p:nvSpPr>
        <p:spPr>
          <a:noFill/>
        </p:spPr>
        <p:txBody>
          <a:bodyPr/>
          <a:lstStyle/>
          <a:p>
            <a:pPr>
              <a:buFont typeface="Arial" charset="0"/>
              <a:buNone/>
            </a:pPr>
            <a:fld id="{DDD0DC29-A999-450B-B1B7-0A5EE5BC1007}" type="slidenum">
              <a:rPr lang="en-GB">
                <a:latin typeface="Arial" charset="0"/>
              </a:rPr>
              <a:pPr>
                <a:buFont typeface="Arial" charset="0"/>
                <a:buNone/>
              </a:pPr>
              <a:t>21</a:t>
            </a:fld>
            <a:endParaRPr lang="en-GB">
              <a:latin typeface="Arial" charset="0"/>
            </a:endParaRPr>
          </a:p>
        </p:txBody>
      </p:sp>
      <p:sp>
        <p:nvSpPr>
          <p:cNvPr id="172035" name="Text Box 1"/>
          <p:cNvSpPr txBox="1">
            <a:spLocks noChangeArrowheads="1"/>
          </p:cNvSpPr>
          <p:nvPr/>
        </p:nvSpPr>
        <p:spPr bwMode="auto">
          <a:xfrm>
            <a:off x="1143001" y="685800"/>
            <a:ext cx="4572000" cy="3429000"/>
          </a:xfrm>
          <a:prstGeom prst="rect">
            <a:avLst/>
          </a:prstGeom>
          <a:solidFill>
            <a:srgbClr val="FFFFFF"/>
          </a:solidFill>
          <a:ln w="9360">
            <a:solidFill>
              <a:srgbClr val="000000"/>
            </a:solidFill>
            <a:miter lim="800000"/>
            <a:headEnd/>
            <a:tailEnd/>
          </a:ln>
        </p:spPr>
        <p:txBody>
          <a:bodyPr wrap="none" anchor="ctr"/>
          <a:lstStyle/>
          <a:p>
            <a:endParaRPr lang="nb-NO">
              <a:ea typeface="DejaVu Sans" charset="0"/>
              <a:cs typeface="DejaVu Sans" charset="0"/>
            </a:endParaRPr>
          </a:p>
        </p:txBody>
      </p:sp>
      <p:sp>
        <p:nvSpPr>
          <p:cNvPr id="172036" name="Rectangle 2"/>
          <p:cNvSpPr txBox="1">
            <a:spLocks noGrp="1" noChangeArrowheads="1"/>
          </p:cNvSpPr>
          <p:nvPr>
            <p:ph type="body"/>
          </p:nvPr>
        </p:nvSpPr>
        <p:spPr>
          <a:xfrm>
            <a:off x="685801" y="4343400"/>
            <a:ext cx="5483225" cy="4114800"/>
          </a:xfrm>
          <a:noFill/>
          <a:ln/>
        </p:spPr>
        <p:txBody>
          <a:bodyPr wrap="none" anchor="ctr"/>
          <a:lstStyle/>
          <a:p>
            <a:endParaRPr lang="nb-NO" smtClean="0"/>
          </a:p>
        </p:txBody>
      </p:sp>
    </p:spTree>
    <p:extLst>
      <p:ext uri="{BB962C8B-B14F-4D97-AF65-F5344CB8AC3E}">
        <p14:creationId xmlns:p14="http://schemas.microsoft.com/office/powerpoint/2010/main" val="2562675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5931A187-7B2B-446B-9DC5-9DB5DD1F08B7}" type="datetimeFigureOut">
              <a:rPr lang="nb-NO" smtClean="0"/>
              <a:pPr/>
              <a:t>11.03.2016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BA17D33-74B5-4C64-BCF2-7D46E0F042DE}" type="slidenum">
              <a:rPr lang="nb-NO" smtClean="0"/>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5931A187-7B2B-446B-9DC5-9DB5DD1F08B7}" type="datetimeFigureOut">
              <a:rPr lang="nb-NO" smtClean="0"/>
              <a:pPr/>
              <a:t>11.03.2016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BA17D33-74B5-4C64-BCF2-7D46E0F042DE}"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5931A187-7B2B-446B-9DC5-9DB5DD1F08B7}" type="datetimeFigureOut">
              <a:rPr lang="nb-NO" smtClean="0"/>
              <a:pPr/>
              <a:t>11.03.2016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BA17D33-74B5-4C64-BCF2-7D46E0F042DE}" type="slidenum">
              <a:rPr lang="nb-NO" smtClean="0"/>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5931A187-7B2B-446B-9DC5-9DB5DD1F08B7}" type="datetimeFigureOut">
              <a:rPr lang="nb-NO" smtClean="0"/>
              <a:pPr/>
              <a:t>11.03.2016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BA17D33-74B5-4C64-BCF2-7D46E0F042DE}" type="slidenum">
              <a:rPr lang="nb-NO" smtClean="0"/>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5931A187-7B2B-446B-9DC5-9DB5DD1F08B7}" type="datetimeFigureOut">
              <a:rPr lang="nb-NO" smtClean="0"/>
              <a:pPr/>
              <a:t>11.03.2016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BA17D33-74B5-4C64-BCF2-7D46E0F042DE}" type="slidenum">
              <a:rPr lang="nb-NO" smtClean="0"/>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5931A187-7B2B-446B-9DC5-9DB5DD1F08B7}" type="datetimeFigureOut">
              <a:rPr lang="nb-NO" smtClean="0"/>
              <a:pPr/>
              <a:t>11.03.2016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BA17D33-74B5-4C64-BCF2-7D46E0F042DE}" type="slidenum">
              <a:rPr lang="nb-NO" smtClean="0"/>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5931A187-7B2B-446B-9DC5-9DB5DD1F08B7}" type="datetimeFigureOut">
              <a:rPr lang="nb-NO" smtClean="0"/>
              <a:pPr/>
              <a:t>11.03.2016</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EBA17D33-74B5-4C64-BCF2-7D46E0F042DE}" type="slidenum">
              <a:rPr lang="nb-NO" smtClean="0"/>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5931A187-7B2B-446B-9DC5-9DB5DD1F08B7}" type="datetimeFigureOut">
              <a:rPr lang="nb-NO" smtClean="0"/>
              <a:pPr/>
              <a:t>11.03.2016</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BA17D33-74B5-4C64-BCF2-7D46E0F042DE}" type="slidenum">
              <a:rPr lang="nb-NO" smtClean="0"/>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5931A187-7B2B-446B-9DC5-9DB5DD1F08B7}" type="datetimeFigureOut">
              <a:rPr lang="nb-NO" smtClean="0"/>
              <a:pPr/>
              <a:t>11.03.2016</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EBA17D33-74B5-4C64-BCF2-7D46E0F042DE}" type="slidenum">
              <a:rPr lang="nb-NO" smtClean="0"/>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5931A187-7B2B-446B-9DC5-9DB5DD1F08B7}" type="datetimeFigureOut">
              <a:rPr lang="nb-NO" smtClean="0"/>
              <a:pPr/>
              <a:t>11.03.2016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BA17D33-74B5-4C64-BCF2-7D46E0F042DE}" type="slidenum">
              <a:rPr lang="nb-NO" smtClean="0"/>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5931A187-7B2B-446B-9DC5-9DB5DD1F08B7}" type="datetimeFigureOut">
              <a:rPr lang="nb-NO" smtClean="0"/>
              <a:pPr/>
              <a:t>11.03.2016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BA17D33-74B5-4C64-BCF2-7D46E0F042DE}"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1A187-7B2B-446B-9DC5-9DB5DD1F08B7}" type="datetimeFigureOut">
              <a:rPr lang="nb-NO" smtClean="0"/>
              <a:pPr/>
              <a:t>11.03.2016</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17D33-74B5-4C64-BCF2-7D46E0F042DE}"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323528" y="476672"/>
            <a:ext cx="8134672" cy="2160240"/>
          </a:xfrm>
          <a:solidFill>
            <a:schemeClr val="tx2">
              <a:lumMod val="20000"/>
              <a:lumOff val="80000"/>
            </a:schemeClr>
          </a:solidFill>
        </p:spPr>
        <p:txBody>
          <a:bodyPr>
            <a:normAutofit/>
          </a:bodyPr>
          <a:lstStyle/>
          <a:p>
            <a:r>
              <a:rPr lang="nb-NO" b="1" dirty="0" smtClean="0"/>
              <a:t>Betydningen av foreldrestøtte </a:t>
            </a:r>
            <a:r>
              <a:rPr lang="nb-NO" dirty="0" smtClean="0"/>
              <a:t>for skoleprestasjoner, trivsel og læringsmiljø</a:t>
            </a:r>
            <a:endParaRPr lang="nb-NO" dirty="0"/>
          </a:p>
        </p:txBody>
      </p:sp>
      <p:sp>
        <p:nvSpPr>
          <p:cNvPr id="3" name="Undertittel 2"/>
          <p:cNvSpPr>
            <a:spLocks noGrp="1"/>
          </p:cNvSpPr>
          <p:nvPr>
            <p:ph type="subTitle" idx="1"/>
          </p:nvPr>
        </p:nvSpPr>
        <p:spPr>
          <a:xfrm>
            <a:off x="1190464" y="4365104"/>
            <a:ext cx="6400800" cy="1752600"/>
          </a:xfrm>
          <a:solidFill>
            <a:schemeClr val="accent2">
              <a:lumMod val="20000"/>
              <a:lumOff val="80000"/>
            </a:schemeClr>
          </a:solidFill>
        </p:spPr>
        <p:txBody>
          <a:bodyPr>
            <a:normAutofit lnSpcReduction="10000"/>
          </a:bodyPr>
          <a:lstStyle/>
          <a:p>
            <a:r>
              <a:rPr lang="nb-NO" sz="4300" b="1" dirty="0" smtClean="0"/>
              <a:t>Foreldrekurs</a:t>
            </a:r>
          </a:p>
          <a:p>
            <a:r>
              <a:rPr lang="nb-NO" dirty="0" smtClean="0"/>
              <a:t>Frode Jøsang, Lenden skole og ressurssenter</a:t>
            </a:r>
            <a:endParaRPr lang="nb-NO" dirty="0"/>
          </a:p>
        </p:txBody>
      </p:sp>
      <p:sp>
        <p:nvSpPr>
          <p:cNvPr id="4" name="TekstSylinder 3"/>
          <p:cNvSpPr txBox="1"/>
          <p:nvPr/>
        </p:nvSpPr>
        <p:spPr>
          <a:xfrm>
            <a:off x="1175264" y="3085509"/>
            <a:ext cx="6624736" cy="830997"/>
          </a:xfrm>
          <a:prstGeom prst="rect">
            <a:avLst/>
          </a:prstGeom>
          <a:noFill/>
        </p:spPr>
        <p:txBody>
          <a:bodyPr wrap="square" rtlCol="0">
            <a:spAutoFit/>
          </a:bodyPr>
          <a:lstStyle/>
          <a:p>
            <a:r>
              <a:rPr lang="nb-NO" sz="4800" dirty="0" smtClean="0"/>
              <a:t>Skudenes 2016</a:t>
            </a:r>
            <a:endParaRPr lang="nb-NO" sz="4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0" y="0"/>
            <a:ext cx="9144000" cy="6858000"/>
          </a:xfrm>
          <a:prstGeom prst="rect">
            <a:avLst/>
          </a:prstGeom>
          <a:solidFill>
            <a:srgbClr val="FFCCCC"/>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b-NO" altLang="nb-NO" sz="2400"/>
          </a:p>
        </p:txBody>
      </p:sp>
      <p:sp>
        <p:nvSpPr>
          <p:cNvPr id="93187" name="Text Box 3"/>
          <p:cNvSpPr txBox="1">
            <a:spLocks noChangeArrowheads="1"/>
          </p:cNvSpPr>
          <p:nvPr/>
        </p:nvSpPr>
        <p:spPr bwMode="auto">
          <a:xfrm>
            <a:off x="457200" y="0"/>
            <a:ext cx="838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nb-NO" altLang="nb-NO" sz="2400"/>
              <a:t>Befrings matrise over </a:t>
            </a:r>
            <a:r>
              <a:rPr lang="nb-NO" altLang="nb-NO" b="1"/>
              <a:t>kompetanse og motivasjon</a:t>
            </a:r>
            <a:r>
              <a:rPr lang="nb-NO" altLang="nb-NO"/>
              <a:t>.</a:t>
            </a:r>
            <a:endParaRPr lang="nb-NO" altLang="nb-NO" sz="2400"/>
          </a:p>
        </p:txBody>
      </p:sp>
      <p:sp>
        <p:nvSpPr>
          <p:cNvPr id="93188" name="AutoShape 4"/>
          <p:cNvSpPr>
            <a:spLocks noChangeArrowheads="1"/>
          </p:cNvSpPr>
          <p:nvPr/>
        </p:nvSpPr>
        <p:spPr bwMode="auto">
          <a:xfrm>
            <a:off x="381000" y="3429000"/>
            <a:ext cx="8382000" cy="228600"/>
          </a:xfrm>
          <a:prstGeom prst="rightArrow">
            <a:avLst>
              <a:gd name="adj1" fmla="val 50000"/>
              <a:gd name="adj2" fmla="val 916667"/>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b-NO" altLang="nb-NO" sz="2400"/>
          </a:p>
        </p:txBody>
      </p:sp>
      <p:sp>
        <p:nvSpPr>
          <p:cNvPr id="93189" name="AutoShape 5"/>
          <p:cNvSpPr>
            <a:spLocks noChangeArrowheads="1"/>
          </p:cNvSpPr>
          <p:nvPr/>
        </p:nvSpPr>
        <p:spPr bwMode="auto">
          <a:xfrm>
            <a:off x="3810000" y="533400"/>
            <a:ext cx="228600" cy="5943600"/>
          </a:xfrm>
          <a:prstGeom prst="upArrow">
            <a:avLst>
              <a:gd name="adj1" fmla="val 50000"/>
              <a:gd name="adj2" fmla="val 650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b-NO" altLang="nb-NO" sz="2400"/>
          </a:p>
        </p:txBody>
      </p:sp>
      <p:sp>
        <p:nvSpPr>
          <p:cNvPr id="93190" name="Text Box 6"/>
          <p:cNvSpPr txBox="1">
            <a:spLocks noChangeArrowheads="1"/>
          </p:cNvSpPr>
          <p:nvPr/>
        </p:nvSpPr>
        <p:spPr bwMode="auto">
          <a:xfrm>
            <a:off x="4012877" y="565150"/>
            <a:ext cx="495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nb-NO" altLang="nb-NO" b="1" i="1" dirty="0"/>
              <a:t>Interesse/Motivasjon/Ytelse</a:t>
            </a:r>
            <a:endParaRPr lang="nb-NO" altLang="nb-NO" sz="2400" dirty="0"/>
          </a:p>
        </p:txBody>
      </p:sp>
      <p:sp>
        <p:nvSpPr>
          <p:cNvPr id="93191" name="Text Box 7"/>
          <p:cNvSpPr txBox="1">
            <a:spLocks noChangeArrowheads="1"/>
          </p:cNvSpPr>
          <p:nvPr/>
        </p:nvSpPr>
        <p:spPr bwMode="auto">
          <a:xfrm>
            <a:off x="6477000" y="3732907"/>
            <a:ext cx="2667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nb-NO" altLang="nb-NO" b="1" i="1" dirty="0" smtClean="0"/>
              <a:t>Kompetanse/ prestasjoner</a:t>
            </a:r>
            <a:endParaRPr lang="nb-NO" altLang="nb-NO" sz="2400" dirty="0"/>
          </a:p>
        </p:txBody>
      </p:sp>
      <p:sp>
        <p:nvSpPr>
          <p:cNvPr id="93192" name="Text Box 8"/>
          <p:cNvSpPr txBox="1">
            <a:spLocks noChangeArrowheads="1"/>
          </p:cNvSpPr>
          <p:nvPr/>
        </p:nvSpPr>
        <p:spPr bwMode="auto">
          <a:xfrm>
            <a:off x="4267200" y="16002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nb-NO" altLang="nb-NO" sz="2400"/>
              <a:t>Kat. A</a:t>
            </a:r>
          </a:p>
        </p:txBody>
      </p:sp>
      <p:sp>
        <p:nvSpPr>
          <p:cNvPr id="93193" name="Text Box 9"/>
          <p:cNvSpPr txBox="1">
            <a:spLocks noChangeArrowheads="1"/>
          </p:cNvSpPr>
          <p:nvPr/>
        </p:nvSpPr>
        <p:spPr bwMode="auto">
          <a:xfrm>
            <a:off x="4267200" y="44958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nb-NO" altLang="nb-NO" sz="2400"/>
              <a:t>Kat. B</a:t>
            </a:r>
          </a:p>
        </p:txBody>
      </p:sp>
      <p:sp>
        <p:nvSpPr>
          <p:cNvPr id="93194" name="Text Box 10"/>
          <p:cNvSpPr txBox="1">
            <a:spLocks noChangeArrowheads="1"/>
          </p:cNvSpPr>
          <p:nvPr/>
        </p:nvSpPr>
        <p:spPr bwMode="auto">
          <a:xfrm>
            <a:off x="2362200" y="44958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nb-NO" altLang="nb-NO" sz="2400"/>
              <a:t>Kat. C</a:t>
            </a:r>
          </a:p>
        </p:txBody>
      </p:sp>
      <p:sp>
        <p:nvSpPr>
          <p:cNvPr id="93195" name="Text Box 11"/>
          <p:cNvSpPr txBox="1">
            <a:spLocks noChangeArrowheads="1"/>
          </p:cNvSpPr>
          <p:nvPr/>
        </p:nvSpPr>
        <p:spPr bwMode="auto">
          <a:xfrm>
            <a:off x="2286000" y="16002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nb-NO" altLang="nb-NO" sz="2400"/>
              <a:t>Kat. D</a:t>
            </a:r>
          </a:p>
        </p:txBody>
      </p:sp>
      <p:sp>
        <p:nvSpPr>
          <p:cNvPr id="93196" name="Text Box 12"/>
          <p:cNvSpPr txBox="1">
            <a:spLocks noChangeArrowheads="1"/>
          </p:cNvSpPr>
          <p:nvPr/>
        </p:nvSpPr>
        <p:spPr bwMode="auto">
          <a:xfrm>
            <a:off x="6172200" y="6096000"/>
            <a:ext cx="2971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nb-NO" altLang="nb-NO" sz="1400"/>
              <a:t>Ref. Edvard Befring i :Forebyggende arbeid i skolen,s 28-30Kommuneforlaget 1996.</a:t>
            </a:r>
            <a:endParaRPr lang="nb-NO" altLang="nb-NO" sz="2400"/>
          </a:p>
        </p:txBody>
      </p:sp>
      <p:sp>
        <p:nvSpPr>
          <p:cNvPr id="93197" name="Text Box 13"/>
          <p:cNvSpPr txBox="1">
            <a:spLocks noChangeArrowheads="1"/>
          </p:cNvSpPr>
          <p:nvPr/>
        </p:nvSpPr>
        <p:spPr bwMode="auto">
          <a:xfrm>
            <a:off x="1752600" y="2209800"/>
            <a:ext cx="1828800" cy="6413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nb-NO" altLang="nb-NO" sz="3600"/>
              <a:t>26%</a:t>
            </a:r>
          </a:p>
        </p:txBody>
      </p:sp>
      <p:sp>
        <p:nvSpPr>
          <p:cNvPr id="93198" name="Text Box 14"/>
          <p:cNvSpPr txBox="1">
            <a:spLocks noChangeArrowheads="1"/>
          </p:cNvSpPr>
          <p:nvPr/>
        </p:nvSpPr>
        <p:spPr bwMode="auto">
          <a:xfrm>
            <a:off x="4267200" y="22098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nb-NO" altLang="nb-NO" sz="3600"/>
              <a:t>36%</a:t>
            </a:r>
            <a:endParaRPr lang="nb-NO" altLang="nb-NO" sz="2400"/>
          </a:p>
        </p:txBody>
      </p:sp>
      <p:sp>
        <p:nvSpPr>
          <p:cNvPr id="93199" name="Text Box 15"/>
          <p:cNvSpPr txBox="1">
            <a:spLocks noChangeArrowheads="1"/>
          </p:cNvSpPr>
          <p:nvPr/>
        </p:nvSpPr>
        <p:spPr bwMode="auto">
          <a:xfrm>
            <a:off x="4267200" y="52578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nb-NO" altLang="nb-NO" sz="3600"/>
              <a:t>16%</a:t>
            </a:r>
            <a:endParaRPr lang="nb-NO" altLang="nb-NO" sz="2400"/>
          </a:p>
        </p:txBody>
      </p:sp>
      <p:sp>
        <p:nvSpPr>
          <p:cNvPr id="93200" name="Text Box 16"/>
          <p:cNvSpPr txBox="1">
            <a:spLocks noChangeArrowheads="1"/>
          </p:cNvSpPr>
          <p:nvPr/>
        </p:nvSpPr>
        <p:spPr bwMode="auto">
          <a:xfrm>
            <a:off x="2019300" y="5446713"/>
            <a:ext cx="1295400" cy="64135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nb-NO" altLang="nb-NO" sz="3600"/>
              <a:t>22%</a:t>
            </a:r>
            <a:endParaRPr lang="nb-NO" altLang="nb-NO" sz="2400"/>
          </a:p>
        </p:txBody>
      </p:sp>
      <p:sp>
        <p:nvSpPr>
          <p:cNvPr id="93201" name="Line 17"/>
          <p:cNvSpPr>
            <a:spLocks noChangeShapeType="1"/>
          </p:cNvSpPr>
          <p:nvPr/>
        </p:nvSpPr>
        <p:spPr bwMode="auto">
          <a:xfrm>
            <a:off x="1476375" y="5013325"/>
            <a:ext cx="504825" cy="4333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93202" name="Text Box 18"/>
          <p:cNvSpPr txBox="1">
            <a:spLocks noChangeArrowheads="1"/>
          </p:cNvSpPr>
          <p:nvPr/>
        </p:nvSpPr>
        <p:spPr bwMode="auto">
          <a:xfrm>
            <a:off x="250825" y="4005263"/>
            <a:ext cx="16573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nb-NO" altLang="nb-NO" sz="2400"/>
              <a:t>De utfordrende elevene.</a:t>
            </a:r>
          </a:p>
        </p:txBody>
      </p:sp>
      <p:sp>
        <p:nvSpPr>
          <p:cNvPr id="93203" name="Line 19"/>
          <p:cNvSpPr>
            <a:spLocks noChangeShapeType="1"/>
          </p:cNvSpPr>
          <p:nvPr/>
        </p:nvSpPr>
        <p:spPr bwMode="auto">
          <a:xfrm>
            <a:off x="1116013" y="1916113"/>
            <a:ext cx="503237"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93204" name="Text Box 20"/>
          <p:cNvSpPr txBox="1">
            <a:spLocks noChangeArrowheads="1"/>
          </p:cNvSpPr>
          <p:nvPr/>
        </p:nvSpPr>
        <p:spPr bwMode="auto">
          <a:xfrm>
            <a:off x="179388" y="1125538"/>
            <a:ext cx="1584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nb-NO" altLang="nb-NO" sz="2400"/>
              <a:t>Streverne</a:t>
            </a:r>
          </a:p>
        </p:txBody>
      </p:sp>
      <p:sp>
        <p:nvSpPr>
          <p:cNvPr id="93205" name="Line 21"/>
          <p:cNvSpPr>
            <a:spLocks noChangeShapeType="1"/>
          </p:cNvSpPr>
          <p:nvPr/>
        </p:nvSpPr>
        <p:spPr bwMode="auto">
          <a:xfrm flipH="1">
            <a:off x="5508625" y="2060575"/>
            <a:ext cx="792163"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93206" name="Text Box 22"/>
          <p:cNvSpPr txBox="1">
            <a:spLocks noChangeArrowheads="1"/>
          </p:cNvSpPr>
          <p:nvPr/>
        </p:nvSpPr>
        <p:spPr bwMode="auto">
          <a:xfrm>
            <a:off x="6227763" y="4797425"/>
            <a:ext cx="2232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nb-NO" altLang="nb-NO" sz="2400"/>
              <a:t>”Smartingene”</a:t>
            </a:r>
          </a:p>
        </p:txBody>
      </p:sp>
      <p:sp>
        <p:nvSpPr>
          <p:cNvPr id="93207" name="Line 23"/>
          <p:cNvSpPr>
            <a:spLocks noChangeShapeType="1"/>
          </p:cNvSpPr>
          <p:nvPr/>
        </p:nvSpPr>
        <p:spPr bwMode="auto">
          <a:xfrm flipH="1">
            <a:off x="5435600" y="5013325"/>
            <a:ext cx="792163"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93208" name="Text Box 25"/>
          <p:cNvSpPr txBox="1">
            <a:spLocks noChangeArrowheads="1"/>
          </p:cNvSpPr>
          <p:nvPr/>
        </p:nvSpPr>
        <p:spPr bwMode="auto">
          <a:xfrm>
            <a:off x="6372225" y="1844675"/>
            <a:ext cx="23034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nb-NO" altLang="nb-NO" sz="2400" dirty="0"/>
              <a:t>Streberne</a:t>
            </a:r>
          </a:p>
        </p:txBody>
      </p:sp>
    </p:spTree>
    <p:extLst>
      <p:ext uri="{BB962C8B-B14F-4D97-AF65-F5344CB8AC3E}">
        <p14:creationId xmlns:p14="http://schemas.microsoft.com/office/powerpoint/2010/main" val="2555646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162319" y="3856955"/>
            <a:ext cx="6858000" cy="1790700"/>
          </a:xfrm>
        </p:spPr>
        <p:txBody>
          <a:bodyPr>
            <a:normAutofit/>
          </a:bodyPr>
          <a:lstStyle/>
          <a:p>
            <a:r>
              <a:rPr lang="en-US" sz="1050" dirty="0"/>
              <a:t>Ref. Arthur E. </a:t>
            </a:r>
            <a:r>
              <a:rPr lang="en-US" sz="1050" dirty="0" err="1"/>
              <a:t>Poropat</a:t>
            </a:r>
            <a:r>
              <a:rPr lang="en-US" sz="1050" dirty="0"/>
              <a:t>: «Other-rated personality and academic performance: Evidence and implications», </a:t>
            </a:r>
            <a:r>
              <a:rPr lang="en-US" sz="1050" i="1" dirty="0"/>
              <a:t>Learning and Individual Differences</a:t>
            </a:r>
            <a:r>
              <a:rPr lang="en-US" sz="1050" dirty="0"/>
              <a:t>, 8/2014, </a:t>
            </a:r>
            <a:r>
              <a:rPr lang="en-US" sz="1050" dirty="0" err="1"/>
              <a:t>doi</a:t>
            </a:r>
            <a:r>
              <a:rPr lang="en-US" sz="1050" dirty="0"/>
              <a:t>: 10.1016/j.lindif.2014.05.013 </a:t>
            </a:r>
            <a:endParaRPr lang="nb-NO" sz="1050" dirty="0"/>
          </a:p>
        </p:txBody>
      </p:sp>
      <p:cxnSp>
        <p:nvCxnSpPr>
          <p:cNvPr id="5" name="Rett linje 4"/>
          <p:cNvCxnSpPr/>
          <p:nvPr/>
        </p:nvCxnSpPr>
        <p:spPr>
          <a:xfrm>
            <a:off x="2105696" y="1823166"/>
            <a:ext cx="9659" cy="1690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Rett linje 6"/>
          <p:cNvCxnSpPr/>
          <p:nvPr/>
        </p:nvCxnSpPr>
        <p:spPr>
          <a:xfrm>
            <a:off x="2115355" y="3513518"/>
            <a:ext cx="1873877"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1619672" y="1268528"/>
            <a:ext cx="1777285" cy="461665"/>
          </a:xfrm>
          <a:prstGeom prst="rect">
            <a:avLst/>
          </a:prstGeom>
          <a:noFill/>
        </p:spPr>
        <p:txBody>
          <a:bodyPr wrap="square" rtlCol="0">
            <a:spAutoFit/>
          </a:bodyPr>
          <a:lstStyle/>
          <a:p>
            <a:r>
              <a:rPr lang="nb-NO" sz="2400" dirty="0"/>
              <a:t>Intelligens</a:t>
            </a:r>
          </a:p>
        </p:txBody>
      </p:sp>
      <p:sp>
        <p:nvSpPr>
          <p:cNvPr id="9" name="TekstSylinder 8"/>
          <p:cNvSpPr txBox="1"/>
          <p:nvPr/>
        </p:nvSpPr>
        <p:spPr>
          <a:xfrm>
            <a:off x="3805708" y="3169492"/>
            <a:ext cx="1651715" cy="461665"/>
          </a:xfrm>
          <a:prstGeom prst="rect">
            <a:avLst/>
          </a:prstGeom>
          <a:noFill/>
        </p:spPr>
        <p:txBody>
          <a:bodyPr wrap="square" rtlCol="0">
            <a:spAutoFit/>
          </a:bodyPr>
          <a:lstStyle/>
          <a:p>
            <a:r>
              <a:rPr lang="nb-NO" sz="2400" dirty="0"/>
              <a:t>Flittighet</a:t>
            </a:r>
          </a:p>
        </p:txBody>
      </p:sp>
      <p:sp>
        <p:nvSpPr>
          <p:cNvPr id="12" name="TekstSylinder 11"/>
          <p:cNvSpPr txBox="1"/>
          <p:nvPr/>
        </p:nvSpPr>
        <p:spPr>
          <a:xfrm>
            <a:off x="3052293" y="2667701"/>
            <a:ext cx="946597" cy="461665"/>
          </a:xfrm>
          <a:prstGeom prst="rect">
            <a:avLst/>
          </a:prstGeom>
          <a:noFill/>
        </p:spPr>
        <p:txBody>
          <a:bodyPr wrap="square" rtlCol="0">
            <a:spAutoFit/>
          </a:bodyPr>
          <a:lstStyle/>
          <a:p>
            <a:r>
              <a:rPr lang="nb-NO" sz="2400" dirty="0" smtClean="0"/>
              <a:t>59%</a:t>
            </a:r>
            <a:endParaRPr lang="nb-NO" sz="2400" dirty="0"/>
          </a:p>
        </p:txBody>
      </p:sp>
      <p:sp>
        <p:nvSpPr>
          <p:cNvPr id="13" name="TekstSylinder 12"/>
          <p:cNvSpPr txBox="1"/>
          <p:nvPr/>
        </p:nvSpPr>
        <p:spPr>
          <a:xfrm>
            <a:off x="2361664" y="1762527"/>
            <a:ext cx="845177" cy="461665"/>
          </a:xfrm>
          <a:prstGeom prst="rect">
            <a:avLst/>
          </a:prstGeom>
          <a:noFill/>
        </p:spPr>
        <p:txBody>
          <a:bodyPr wrap="square" rtlCol="0">
            <a:spAutoFit/>
          </a:bodyPr>
          <a:lstStyle/>
          <a:p>
            <a:r>
              <a:rPr lang="nb-NO" sz="2400" dirty="0" smtClean="0"/>
              <a:t>41%</a:t>
            </a:r>
            <a:endParaRPr lang="nb-NO" sz="2400" dirty="0"/>
          </a:p>
        </p:txBody>
      </p:sp>
      <p:sp>
        <p:nvSpPr>
          <p:cNvPr id="14" name="TekstSylinder 13"/>
          <p:cNvSpPr txBox="1"/>
          <p:nvPr/>
        </p:nvSpPr>
        <p:spPr>
          <a:xfrm>
            <a:off x="3673544" y="323143"/>
            <a:ext cx="2431042" cy="1569660"/>
          </a:xfrm>
          <a:prstGeom prst="rect">
            <a:avLst/>
          </a:prstGeom>
          <a:noFill/>
        </p:spPr>
        <p:txBody>
          <a:bodyPr wrap="square" rtlCol="0">
            <a:spAutoFit/>
          </a:bodyPr>
          <a:lstStyle/>
          <a:p>
            <a:r>
              <a:rPr lang="nb-NO" sz="2400" i="1" dirty="0" smtClean="0"/>
              <a:t>Variasjon i skoleprestasjoner i lys av disse to variablene</a:t>
            </a:r>
            <a:endParaRPr lang="nb-NO" sz="2400" i="1" dirty="0"/>
          </a:p>
        </p:txBody>
      </p:sp>
      <p:sp>
        <p:nvSpPr>
          <p:cNvPr id="15" name="TekstSylinder 14"/>
          <p:cNvSpPr txBox="1"/>
          <p:nvPr/>
        </p:nvSpPr>
        <p:spPr>
          <a:xfrm>
            <a:off x="6104586" y="1594617"/>
            <a:ext cx="2656268" cy="2554545"/>
          </a:xfrm>
          <a:prstGeom prst="rect">
            <a:avLst/>
          </a:prstGeom>
          <a:noFill/>
        </p:spPr>
        <p:txBody>
          <a:bodyPr wrap="square" rtlCol="0">
            <a:spAutoFit/>
          </a:bodyPr>
          <a:lstStyle/>
          <a:p>
            <a:r>
              <a:rPr lang="nb-NO" sz="2000" dirty="0"/>
              <a:t>En flittig elev som opplever at det må hard jobbing </a:t>
            </a:r>
            <a:r>
              <a:rPr lang="nb-NO" sz="2000" dirty="0" smtClean="0"/>
              <a:t>til, </a:t>
            </a:r>
            <a:r>
              <a:rPr lang="nb-NO" sz="2000" dirty="0"/>
              <a:t>har i snitt 1 karakter bedre på </a:t>
            </a:r>
            <a:r>
              <a:rPr lang="nb-NO" sz="2000" dirty="0" smtClean="0"/>
              <a:t>10. </a:t>
            </a:r>
            <a:r>
              <a:rPr lang="nb-NO" sz="2000" dirty="0"/>
              <a:t>trinn enn en som opplever seg intelligent og har lett for det, uten særlige anstrengelser.</a:t>
            </a:r>
          </a:p>
        </p:txBody>
      </p:sp>
      <p:cxnSp>
        <p:nvCxnSpPr>
          <p:cNvPr id="4" name="Rett linje 3"/>
          <p:cNvCxnSpPr/>
          <p:nvPr/>
        </p:nvCxnSpPr>
        <p:spPr>
          <a:xfrm flipV="1">
            <a:off x="2115355" y="1730193"/>
            <a:ext cx="1091486" cy="178332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17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Betydningen av arbeidsinnsats</a:t>
            </a:r>
            <a:endParaRPr lang="nb-NO" dirty="0"/>
          </a:p>
        </p:txBody>
      </p:sp>
      <p:sp>
        <p:nvSpPr>
          <p:cNvPr id="3" name="Plassholder for innhold 2"/>
          <p:cNvSpPr>
            <a:spLocks noGrp="1"/>
          </p:cNvSpPr>
          <p:nvPr>
            <p:ph idx="1"/>
          </p:nvPr>
        </p:nvSpPr>
        <p:spPr>
          <a:xfrm>
            <a:off x="457200" y="1600201"/>
            <a:ext cx="8229600" cy="3052936"/>
          </a:xfrm>
        </p:spPr>
        <p:txBody>
          <a:bodyPr/>
          <a:lstStyle/>
          <a:p>
            <a:pPr marL="0" indent="0">
              <a:buNone/>
            </a:pPr>
            <a:r>
              <a:rPr lang="nb-NO" dirty="0"/>
              <a:t>Arbeidsinnsats ---------------- Læringsutbytte</a:t>
            </a:r>
          </a:p>
          <a:p>
            <a:pPr marL="0" indent="0">
              <a:buNone/>
            </a:pPr>
            <a:r>
              <a:rPr lang="nb-NO" dirty="0"/>
              <a:t>                                .</a:t>
            </a:r>
            <a:r>
              <a:rPr lang="nb-NO" dirty="0" smtClean="0"/>
              <a:t>73</a:t>
            </a:r>
          </a:p>
          <a:p>
            <a:pPr marL="0" indent="0">
              <a:buNone/>
            </a:pPr>
            <a:endParaRPr lang="nb-NO" dirty="0"/>
          </a:p>
          <a:p>
            <a:pPr marL="0" indent="0">
              <a:buNone/>
            </a:pPr>
            <a:r>
              <a:rPr lang="nb-NO" dirty="0" smtClean="0"/>
              <a:t>Ref. SEPU,2015</a:t>
            </a:r>
            <a:endParaRPr lang="nb-NO" dirty="0"/>
          </a:p>
        </p:txBody>
      </p:sp>
      <p:sp>
        <p:nvSpPr>
          <p:cNvPr id="4" name="TekstSylinder 3"/>
          <p:cNvSpPr txBox="1"/>
          <p:nvPr/>
        </p:nvSpPr>
        <p:spPr>
          <a:xfrm>
            <a:off x="457200" y="4653137"/>
            <a:ext cx="8435280" cy="2062103"/>
          </a:xfrm>
          <a:prstGeom prst="rect">
            <a:avLst/>
          </a:prstGeom>
          <a:solidFill>
            <a:schemeClr val="tx2">
              <a:lumMod val="20000"/>
              <a:lumOff val="80000"/>
            </a:schemeClr>
          </a:solidFill>
        </p:spPr>
        <p:txBody>
          <a:bodyPr wrap="square" rtlCol="0">
            <a:spAutoFit/>
          </a:bodyPr>
          <a:lstStyle/>
          <a:p>
            <a:r>
              <a:rPr lang="nb-NO" sz="3200" i="1" dirty="0" smtClean="0"/>
              <a:t>I et foreldre og oppdragerperspektiv så betyr dette at det er svært viktig at vi trener våre barn i utholdenhet, ytelse og innsats og at vi formidler klart forventninger om innsats.</a:t>
            </a:r>
            <a:endParaRPr lang="nb-NO" sz="3200" i="1" dirty="0"/>
          </a:p>
        </p:txBody>
      </p:sp>
    </p:spTree>
    <p:extLst>
      <p:ext uri="{BB962C8B-B14F-4D97-AF65-F5344CB8AC3E}">
        <p14:creationId xmlns:p14="http://schemas.microsoft.com/office/powerpoint/2010/main" val="1105092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395536" y="1700808"/>
            <a:ext cx="4464496" cy="4031873"/>
          </a:xfrm>
          <a:prstGeom prst="rect">
            <a:avLst/>
          </a:prstGeom>
          <a:noFill/>
        </p:spPr>
        <p:txBody>
          <a:bodyPr wrap="square" rtlCol="0">
            <a:spAutoFit/>
          </a:bodyPr>
          <a:lstStyle/>
          <a:p>
            <a:r>
              <a:rPr lang="nb-NO" sz="3200" dirty="0" smtClean="0"/>
              <a:t>Identitet</a:t>
            </a:r>
          </a:p>
          <a:p>
            <a:r>
              <a:rPr lang="nb-NO" sz="3200" dirty="0" smtClean="0"/>
              <a:t>Medvirkning</a:t>
            </a:r>
          </a:p>
          <a:p>
            <a:r>
              <a:rPr lang="nb-NO" sz="3200" dirty="0" smtClean="0"/>
              <a:t>Felles forankring</a:t>
            </a:r>
          </a:p>
          <a:p>
            <a:r>
              <a:rPr lang="nb-NO" sz="3200" dirty="0" smtClean="0"/>
              <a:t>Ferdigheter</a:t>
            </a:r>
          </a:p>
          <a:p>
            <a:r>
              <a:rPr lang="nb-NO" sz="3200" dirty="0" smtClean="0"/>
              <a:t>Klarhet</a:t>
            </a:r>
          </a:p>
          <a:p>
            <a:r>
              <a:rPr lang="nb-NO" sz="3200" dirty="0" smtClean="0"/>
              <a:t>Sosial/emosjonell støtte</a:t>
            </a:r>
          </a:p>
          <a:p>
            <a:r>
              <a:rPr lang="nb-NO" sz="3200" dirty="0" smtClean="0"/>
              <a:t>Åpenhet</a:t>
            </a:r>
          </a:p>
          <a:p>
            <a:r>
              <a:rPr lang="nb-NO" sz="3200" dirty="0" smtClean="0"/>
              <a:t>Trygghet</a:t>
            </a:r>
            <a:endParaRPr lang="nb-NO" sz="3200" dirty="0"/>
          </a:p>
        </p:txBody>
      </p:sp>
      <p:sp>
        <p:nvSpPr>
          <p:cNvPr id="3" name="TekstSylinder 2"/>
          <p:cNvSpPr txBox="1"/>
          <p:nvPr/>
        </p:nvSpPr>
        <p:spPr>
          <a:xfrm>
            <a:off x="107504" y="260648"/>
            <a:ext cx="2952328" cy="1077218"/>
          </a:xfrm>
          <a:prstGeom prst="rect">
            <a:avLst/>
          </a:prstGeom>
          <a:noFill/>
        </p:spPr>
        <p:txBody>
          <a:bodyPr wrap="square" rtlCol="0">
            <a:spAutoFit/>
          </a:bodyPr>
          <a:lstStyle/>
          <a:p>
            <a:r>
              <a:rPr lang="nb-NO" sz="3200" dirty="0" smtClean="0"/>
              <a:t>Analysefaktorer i læringsmiljø</a:t>
            </a:r>
            <a:endParaRPr lang="nb-NO" sz="3200" dirty="0"/>
          </a:p>
        </p:txBody>
      </p:sp>
      <p:sp>
        <p:nvSpPr>
          <p:cNvPr id="4" name="TekstSylinder 3"/>
          <p:cNvSpPr txBox="1"/>
          <p:nvPr/>
        </p:nvSpPr>
        <p:spPr>
          <a:xfrm>
            <a:off x="5292080" y="1700808"/>
            <a:ext cx="3384376" cy="1754326"/>
          </a:xfrm>
          <a:prstGeom prst="rect">
            <a:avLst/>
          </a:prstGeom>
          <a:noFill/>
        </p:spPr>
        <p:txBody>
          <a:bodyPr wrap="square" rtlCol="0">
            <a:spAutoFit/>
          </a:bodyPr>
          <a:lstStyle/>
          <a:p>
            <a:r>
              <a:rPr lang="nb-NO" b="1" dirty="0" smtClean="0"/>
              <a:t>Effektvariable</a:t>
            </a:r>
            <a:r>
              <a:rPr lang="nb-NO" dirty="0" smtClean="0"/>
              <a:t>r</a:t>
            </a:r>
          </a:p>
          <a:p>
            <a:endParaRPr lang="nb-NO" dirty="0"/>
          </a:p>
          <a:p>
            <a:r>
              <a:rPr lang="nb-NO" dirty="0" smtClean="0"/>
              <a:t>Læringsutbytte</a:t>
            </a:r>
          </a:p>
          <a:p>
            <a:r>
              <a:rPr lang="nb-NO" dirty="0" smtClean="0"/>
              <a:t>Mobbing</a:t>
            </a:r>
          </a:p>
          <a:p>
            <a:r>
              <a:rPr lang="nb-NO" dirty="0" smtClean="0"/>
              <a:t>Trivsel</a:t>
            </a:r>
          </a:p>
          <a:p>
            <a:r>
              <a:rPr lang="nb-NO" dirty="0" smtClean="0"/>
              <a:t>Vennskap</a:t>
            </a:r>
            <a:endParaRPr lang="nb-NO" dirty="0"/>
          </a:p>
        </p:txBody>
      </p:sp>
      <p:sp>
        <p:nvSpPr>
          <p:cNvPr id="5" name="Pil høyre 4"/>
          <p:cNvSpPr/>
          <p:nvPr/>
        </p:nvSpPr>
        <p:spPr>
          <a:xfrm>
            <a:off x="3851920" y="2780928"/>
            <a:ext cx="1008112"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536991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0"/>
            <a:ext cx="9144000" cy="6858000"/>
          </a:xfrm>
          <a:prstGeom prst="rect">
            <a:avLst/>
          </a:prstGeom>
          <a:solidFill>
            <a:schemeClr val="accent3">
              <a:lumMod val="20000"/>
              <a:lumOff val="80000"/>
            </a:schemeClr>
          </a:solidFill>
          <a:ln w="9525">
            <a:solidFill>
              <a:schemeClr val="tx1"/>
            </a:solidFill>
            <a:miter lim="800000"/>
            <a:headEnd/>
            <a:tailEnd/>
          </a:ln>
        </p:spPr>
        <p:txBody>
          <a:bodyPr wrap="none" anchor="ct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ct val="0"/>
              </a:spcBef>
              <a:buClrTx/>
              <a:buSzTx/>
              <a:buFontTx/>
              <a:buNone/>
            </a:pPr>
            <a:endParaRPr lang="nb-NO" altLang="nb-NO" sz="2400">
              <a:solidFill>
                <a:schemeClr val="bg1"/>
              </a:solidFill>
            </a:endParaRPr>
          </a:p>
        </p:txBody>
      </p:sp>
      <p:sp>
        <p:nvSpPr>
          <p:cNvPr id="55299" name="WordArt 3"/>
          <p:cNvSpPr>
            <a:spLocks noChangeArrowheads="1" noChangeShapeType="1" noTextEdit="1"/>
          </p:cNvSpPr>
          <p:nvPr/>
        </p:nvSpPr>
        <p:spPr bwMode="auto">
          <a:xfrm>
            <a:off x="2362200" y="152400"/>
            <a:ext cx="5076825" cy="504825"/>
          </a:xfrm>
          <a:prstGeom prst="rect">
            <a:avLst/>
          </a:prstGeom>
        </p:spPr>
        <p:txBody>
          <a:bodyPr wrap="none" fromWordArt="1">
            <a:prstTxWarp prst="textPlain">
              <a:avLst>
                <a:gd name="adj" fmla="val 50000"/>
              </a:avLst>
            </a:prstTxWarp>
          </a:bodyPr>
          <a:lstStyle/>
          <a:p>
            <a:pPr algn="ctr"/>
            <a:r>
              <a:rPr lang="nb-NO" sz="32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Spillteori og læringsmiljø</a:t>
            </a:r>
          </a:p>
        </p:txBody>
      </p:sp>
      <p:sp>
        <p:nvSpPr>
          <p:cNvPr id="55300" name="AutoShape 4"/>
          <p:cNvSpPr>
            <a:spLocks noChangeArrowheads="1"/>
          </p:cNvSpPr>
          <p:nvPr/>
        </p:nvSpPr>
        <p:spPr bwMode="auto">
          <a:xfrm>
            <a:off x="1981200" y="685800"/>
            <a:ext cx="5638800" cy="5715000"/>
          </a:xfrm>
          <a:prstGeom prst="triangle">
            <a:avLst>
              <a:gd name="adj" fmla="val 50000"/>
            </a:avLst>
          </a:prstGeom>
          <a:solidFill>
            <a:schemeClr val="accent1"/>
          </a:solidFill>
          <a:ln w="9525">
            <a:solidFill>
              <a:schemeClr val="tx1"/>
            </a:solidFill>
            <a:miter lim="800000"/>
            <a:headEnd/>
            <a:tailEnd/>
          </a:ln>
        </p:spPr>
        <p:txBody>
          <a:bodyPr wrap="none" anchor="ct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ct val="0"/>
              </a:spcBef>
              <a:buClrTx/>
              <a:buSzTx/>
              <a:buFontTx/>
              <a:buNone/>
            </a:pPr>
            <a:endParaRPr lang="nb-NO" altLang="nb-NO" sz="2400">
              <a:solidFill>
                <a:schemeClr val="bg1"/>
              </a:solidFill>
            </a:endParaRPr>
          </a:p>
        </p:txBody>
      </p:sp>
      <p:sp>
        <p:nvSpPr>
          <p:cNvPr id="55301" name="Rectangle 5"/>
          <p:cNvSpPr>
            <a:spLocks noChangeArrowheads="1"/>
          </p:cNvSpPr>
          <p:nvPr/>
        </p:nvSpPr>
        <p:spPr bwMode="auto">
          <a:xfrm>
            <a:off x="1981200" y="5334000"/>
            <a:ext cx="5715000" cy="1066800"/>
          </a:xfrm>
          <a:prstGeom prst="rect">
            <a:avLst/>
          </a:prstGeom>
          <a:solidFill>
            <a:srgbClr val="CCFF99"/>
          </a:solidFill>
          <a:ln w="9525">
            <a:solidFill>
              <a:schemeClr val="tx1"/>
            </a:solidFill>
            <a:miter lim="800000"/>
            <a:headEnd/>
            <a:tailEnd/>
          </a:ln>
        </p:spPr>
        <p:txBody>
          <a:bodyPr wrap="none" anchor="ct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ct val="0"/>
              </a:spcBef>
              <a:buClrTx/>
              <a:buSzTx/>
              <a:buFontTx/>
              <a:buNone/>
            </a:pPr>
            <a:endParaRPr lang="nb-NO" altLang="nb-NO" sz="2400">
              <a:solidFill>
                <a:schemeClr val="bg1"/>
              </a:solidFill>
            </a:endParaRPr>
          </a:p>
        </p:txBody>
      </p:sp>
      <p:sp>
        <p:nvSpPr>
          <p:cNvPr id="55302" name="WordArt 6"/>
          <p:cNvSpPr>
            <a:spLocks noChangeArrowheads="1" noChangeShapeType="1" noTextEdit="1"/>
          </p:cNvSpPr>
          <p:nvPr/>
        </p:nvSpPr>
        <p:spPr bwMode="auto">
          <a:xfrm>
            <a:off x="3810000" y="5410200"/>
            <a:ext cx="2324100" cy="371475"/>
          </a:xfrm>
          <a:prstGeom prst="rect">
            <a:avLst/>
          </a:prstGeom>
        </p:spPr>
        <p:txBody>
          <a:bodyPr wrap="none" fromWordArt="1">
            <a:prstTxWarp prst="textPlain">
              <a:avLst>
                <a:gd name="adj" fmla="val 50000"/>
              </a:avLst>
            </a:prstTxWarp>
          </a:bodyPr>
          <a:lstStyle/>
          <a:p>
            <a:pPr algn="ctr"/>
            <a:r>
              <a:rPr lang="nb-NO"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Marginale grupper</a:t>
            </a:r>
          </a:p>
        </p:txBody>
      </p:sp>
      <p:sp>
        <p:nvSpPr>
          <p:cNvPr id="55303" name="Rectangle 7"/>
          <p:cNvSpPr>
            <a:spLocks noChangeArrowheads="1"/>
          </p:cNvSpPr>
          <p:nvPr/>
        </p:nvSpPr>
        <p:spPr bwMode="auto">
          <a:xfrm>
            <a:off x="2514600" y="3429000"/>
            <a:ext cx="4724400" cy="914400"/>
          </a:xfrm>
          <a:prstGeom prst="rect">
            <a:avLst/>
          </a:prstGeom>
          <a:solidFill>
            <a:schemeClr val="accent5">
              <a:lumMod val="40000"/>
              <a:lumOff val="60000"/>
            </a:schemeClr>
          </a:solidFill>
          <a:ln w="9525">
            <a:solidFill>
              <a:schemeClr val="tx1"/>
            </a:solidFill>
            <a:miter lim="800000"/>
            <a:headEnd/>
            <a:tailEnd/>
          </a:ln>
        </p:spPr>
        <p:txBody>
          <a:bodyPr wrap="none" anchor="ct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ct val="0"/>
              </a:spcBef>
              <a:buClrTx/>
              <a:buSzTx/>
              <a:buFontTx/>
              <a:buNone/>
            </a:pPr>
            <a:endParaRPr lang="nb-NO" altLang="nb-NO" sz="2400">
              <a:solidFill>
                <a:schemeClr val="bg1"/>
              </a:solidFill>
            </a:endParaRPr>
          </a:p>
        </p:txBody>
      </p:sp>
      <p:sp>
        <p:nvSpPr>
          <p:cNvPr id="55304" name="WordArt 8"/>
          <p:cNvSpPr>
            <a:spLocks noChangeArrowheads="1" noChangeShapeType="1" noTextEdit="1"/>
          </p:cNvSpPr>
          <p:nvPr/>
        </p:nvSpPr>
        <p:spPr bwMode="auto">
          <a:xfrm>
            <a:off x="3276600" y="3657600"/>
            <a:ext cx="2714625" cy="371475"/>
          </a:xfrm>
          <a:prstGeom prst="rect">
            <a:avLst/>
          </a:prstGeom>
        </p:spPr>
        <p:txBody>
          <a:bodyPr wrap="none" fromWordArt="1">
            <a:prstTxWarp prst="textPlain">
              <a:avLst>
                <a:gd name="adj" fmla="val 50000"/>
              </a:avLst>
            </a:prstTxWarp>
          </a:bodyPr>
          <a:lstStyle/>
          <a:p>
            <a:pPr algn="ctr"/>
            <a:r>
              <a:rPr lang="nb-NO"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Stabile vennegrupper</a:t>
            </a:r>
          </a:p>
        </p:txBody>
      </p:sp>
      <p:sp>
        <p:nvSpPr>
          <p:cNvPr id="55305" name="Rectangle 9"/>
          <p:cNvSpPr>
            <a:spLocks noChangeArrowheads="1"/>
          </p:cNvSpPr>
          <p:nvPr/>
        </p:nvSpPr>
        <p:spPr bwMode="auto">
          <a:xfrm>
            <a:off x="2971800" y="2438400"/>
            <a:ext cx="3733800" cy="838200"/>
          </a:xfrm>
          <a:prstGeom prst="rect">
            <a:avLst/>
          </a:prstGeom>
          <a:solidFill>
            <a:srgbClr val="66FF66"/>
          </a:solidFill>
          <a:ln w="9525">
            <a:solidFill>
              <a:schemeClr val="tx1"/>
            </a:solidFill>
            <a:miter lim="800000"/>
            <a:headEnd/>
            <a:tailEnd/>
          </a:ln>
        </p:spPr>
        <p:txBody>
          <a:bodyPr wrap="none" anchor="ct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ct val="0"/>
              </a:spcBef>
              <a:buClrTx/>
              <a:buSzTx/>
              <a:buFontTx/>
              <a:buNone/>
            </a:pPr>
            <a:endParaRPr lang="nb-NO" altLang="nb-NO" sz="2400">
              <a:solidFill>
                <a:schemeClr val="bg1"/>
              </a:solidFill>
            </a:endParaRPr>
          </a:p>
        </p:txBody>
      </p:sp>
      <p:sp>
        <p:nvSpPr>
          <p:cNvPr id="55306" name="WordArt 10"/>
          <p:cNvSpPr>
            <a:spLocks noChangeArrowheads="1" noChangeShapeType="1" noTextEdit="1"/>
          </p:cNvSpPr>
          <p:nvPr/>
        </p:nvSpPr>
        <p:spPr bwMode="auto">
          <a:xfrm>
            <a:off x="4191000" y="2667000"/>
            <a:ext cx="1085850" cy="371475"/>
          </a:xfrm>
          <a:prstGeom prst="rect">
            <a:avLst/>
          </a:prstGeom>
        </p:spPr>
        <p:txBody>
          <a:bodyPr wrap="none" fromWordArt="1">
            <a:prstTxWarp prst="textPlain">
              <a:avLst>
                <a:gd name="adj" fmla="val 50000"/>
              </a:avLst>
            </a:prstTxWarp>
          </a:bodyPr>
          <a:lstStyle/>
          <a:p>
            <a:pPr algn="ctr"/>
            <a:r>
              <a:rPr lang="nb-NO"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Strebere</a:t>
            </a:r>
          </a:p>
        </p:txBody>
      </p:sp>
      <p:sp>
        <p:nvSpPr>
          <p:cNvPr id="55307" name="Rectangle 11"/>
          <p:cNvSpPr>
            <a:spLocks noChangeArrowheads="1"/>
          </p:cNvSpPr>
          <p:nvPr/>
        </p:nvSpPr>
        <p:spPr bwMode="auto">
          <a:xfrm>
            <a:off x="3352800" y="1066800"/>
            <a:ext cx="2895600" cy="762000"/>
          </a:xfrm>
          <a:prstGeom prst="rect">
            <a:avLst/>
          </a:prstGeom>
          <a:solidFill>
            <a:srgbClr val="FF99FF"/>
          </a:solidFill>
          <a:ln w="9525">
            <a:solidFill>
              <a:schemeClr val="tx1"/>
            </a:solidFill>
            <a:miter lim="800000"/>
            <a:headEnd/>
            <a:tailEnd/>
          </a:ln>
        </p:spPr>
        <p:txBody>
          <a:bodyPr wrap="none" anchor="ct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ct val="0"/>
              </a:spcBef>
              <a:buClrTx/>
              <a:buSzTx/>
              <a:buFontTx/>
              <a:buNone/>
            </a:pPr>
            <a:endParaRPr lang="nb-NO" altLang="nb-NO" sz="2400">
              <a:solidFill>
                <a:schemeClr val="bg1"/>
              </a:solidFill>
            </a:endParaRPr>
          </a:p>
        </p:txBody>
      </p:sp>
      <p:sp>
        <p:nvSpPr>
          <p:cNvPr id="55308" name="WordArt 12"/>
          <p:cNvSpPr>
            <a:spLocks noChangeArrowheads="1" noChangeShapeType="1" noTextEdit="1"/>
          </p:cNvSpPr>
          <p:nvPr/>
        </p:nvSpPr>
        <p:spPr bwMode="auto">
          <a:xfrm>
            <a:off x="4495800" y="1219200"/>
            <a:ext cx="523875" cy="371475"/>
          </a:xfrm>
          <a:prstGeom prst="rect">
            <a:avLst/>
          </a:prstGeom>
        </p:spPr>
        <p:txBody>
          <a:bodyPr wrap="none" fromWordArt="1">
            <a:prstTxWarp prst="textPlain">
              <a:avLst>
                <a:gd name="adj" fmla="val 50000"/>
              </a:avLst>
            </a:prstTxWarp>
          </a:bodyPr>
          <a:lstStyle/>
          <a:p>
            <a:pPr algn="ctr"/>
            <a:r>
              <a:rPr lang="nb-NO"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Elite</a:t>
            </a:r>
          </a:p>
        </p:txBody>
      </p:sp>
      <p:sp>
        <p:nvSpPr>
          <p:cNvPr id="55309" name="Oval 13"/>
          <p:cNvSpPr>
            <a:spLocks noChangeArrowheads="1"/>
          </p:cNvSpPr>
          <p:nvPr/>
        </p:nvSpPr>
        <p:spPr bwMode="auto">
          <a:xfrm>
            <a:off x="152400" y="762000"/>
            <a:ext cx="3810000" cy="2362200"/>
          </a:xfrm>
          <a:prstGeom prst="ellipse">
            <a:avLst/>
          </a:prstGeom>
          <a:solidFill>
            <a:srgbClr val="FFFF00"/>
          </a:solidFill>
          <a:ln w="9525">
            <a:solidFill>
              <a:schemeClr val="tx1"/>
            </a:solidFill>
            <a:round/>
            <a:headEnd/>
            <a:tailEnd/>
          </a:ln>
        </p:spPr>
        <p:txBody>
          <a:bodyPr wrap="none" anchor="ct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ct val="0"/>
              </a:spcBef>
              <a:buClrTx/>
              <a:buSzTx/>
              <a:buFontTx/>
              <a:buNone/>
            </a:pPr>
            <a:endParaRPr lang="nb-NO" altLang="nb-NO" sz="2400">
              <a:solidFill>
                <a:schemeClr val="bg1"/>
              </a:solidFill>
            </a:endParaRPr>
          </a:p>
        </p:txBody>
      </p:sp>
      <p:sp>
        <p:nvSpPr>
          <p:cNvPr id="55310" name="Text Box 14"/>
          <p:cNvSpPr txBox="1">
            <a:spLocks noChangeArrowheads="1"/>
          </p:cNvSpPr>
          <p:nvPr/>
        </p:nvSpPr>
        <p:spPr bwMode="auto">
          <a:xfrm>
            <a:off x="228600" y="35814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ct val="50000"/>
              </a:spcBef>
              <a:buClrTx/>
              <a:buSzTx/>
              <a:buFontTx/>
              <a:buNone/>
            </a:pPr>
            <a:r>
              <a:rPr lang="nb-NO" altLang="nb-NO" sz="2400">
                <a:solidFill>
                  <a:schemeClr val="tx1"/>
                </a:solidFill>
              </a:rPr>
              <a:t>SPILLET</a:t>
            </a:r>
          </a:p>
        </p:txBody>
      </p:sp>
      <p:sp>
        <p:nvSpPr>
          <p:cNvPr id="55311" name="AutoShape 15"/>
          <p:cNvSpPr>
            <a:spLocks noChangeArrowheads="1"/>
          </p:cNvSpPr>
          <p:nvPr/>
        </p:nvSpPr>
        <p:spPr bwMode="auto">
          <a:xfrm>
            <a:off x="685800" y="2895600"/>
            <a:ext cx="381000" cy="609600"/>
          </a:xfrm>
          <a:prstGeom prst="upArrow">
            <a:avLst>
              <a:gd name="adj1" fmla="val 50000"/>
              <a:gd name="adj2" fmla="val 40000"/>
            </a:avLst>
          </a:prstGeom>
          <a:solidFill>
            <a:srgbClr val="FF5050"/>
          </a:solidFill>
          <a:ln w="9525">
            <a:solidFill>
              <a:schemeClr val="tx1"/>
            </a:solidFill>
            <a:miter lim="800000"/>
            <a:headEnd/>
            <a:tailEnd/>
          </a:ln>
        </p:spPr>
        <p:txBody>
          <a:bodyPr wrap="none" anchor="ct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ct val="0"/>
              </a:spcBef>
              <a:buClrTx/>
              <a:buSzTx/>
              <a:buFontTx/>
              <a:buNone/>
            </a:pPr>
            <a:endParaRPr lang="nb-NO" altLang="nb-NO" sz="2400">
              <a:solidFill>
                <a:schemeClr val="bg1"/>
              </a:solidFill>
            </a:endParaRPr>
          </a:p>
        </p:txBody>
      </p:sp>
      <p:sp>
        <p:nvSpPr>
          <p:cNvPr id="55312" name="Oval 16"/>
          <p:cNvSpPr>
            <a:spLocks noChangeArrowheads="1"/>
          </p:cNvSpPr>
          <p:nvPr/>
        </p:nvSpPr>
        <p:spPr bwMode="auto">
          <a:xfrm>
            <a:off x="1905000" y="1676400"/>
            <a:ext cx="304800" cy="381000"/>
          </a:xfrm>
          <a:prstGeom prst="ellipse">
            <a:avLst/>
          </a:prstGeom>
          <a:solidFill>
            <a:schemeClr val="accent1"/>
          </a:solidFill>
          <a:ln w="9525">
            <a:solidFill>
              <a:schemeClr val="tx1"/>
            </a:solidFill>
            <a:round/>
            <a:headEnd/>
            <a:tailEnd/>
          </a:ln>
        </p:spPr>
        <p:txBody>
          <a:bodyPr wrap="none" anchor="ct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ct val="0"/>
              </a:spcBef>
              <a:buClrTx/>
              <a:buSzTx/>
              <a:buFontTx/>
              <a:buNone/>
            </a:pPr>
            <a:endParaRPr lang="nb-NO" altLang="nb-NO" sz="2400">
              <a:solidFill>
                <a:schemeClr val="bg1"/>
              </a:solidFill>
            </a:endParaRPr>
          </a:p>
        </p:txBody>
      </p:sp>
      <p:sp>
        <p:nvSpPr>
          <p:cNvPr id="55313" name="Line 17"/>
          <p:cNvSpPr>
            <a:spLocks noChangeShapeType="1"/>
          </p:cNvSpPr>
          <p:nvPr/>
        </p:nvSpPr>
        <p:spPr bwMode="auto">
          <a:xfrm>
            <a:off x="0" y="1905000"/>
            <a:ext cx="396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55314" name="Line 18"/>
          <p:cNvSpPr>
            <a:spLocks noChangeShapeType="1"/>
          </p:cNvSpPr>
          <p:nvPr/>
        </p:nvSpPr>
        <p:spPr bwMode="auto">
          <a:xfrm flipV="1">
            <a:off x="2057400" y="762000"/>
            <a:ext cx="0" cy="2438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55315" name="WordArt 19"/>
          <p:cNvSpPr>
            <a:spLocks noChangeArrowheads="1" noChangeShapeType="1" noTextEdit="1"/>
          </p:cNvSpPr>
          <p:nvPr/>
        </p:nvSpPr>
        <p:spPr bwMode="auto">
          <a:xfrm>
            <a:off x="2362200" y="1371600"/>
            <a:ext cx="561975" cy="323850"/>
          </a:xfrm>
          <a:prstGeom prst="rect">
            <a:avLst/>
          </a:prstGeom>
        </p:spPr>
        <p:txBody>
          <a:bodyPr wrap="none" fromWordArt="1">
            <a:prstTxWarp prst="textPlain">
              <a:avLst>
                <a:gd name="adj" fmla="val 50000"/>
              </a:avLst>
            </a:prstTxWarp>
          </a:bodyPr>
          <a:lstStyle/>
          <a:p>
            <a:pPr algn="ctr"/>
            <a:r>
              <a:rPr lang="nb-NO" sz="20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MAKT</a:t>
            </a:r>
          </a:p>
        </p:txBody>
      </p:sp>
      <p:sp>
        <p:nvSpPr>
          <p:cNvPr id="55316" name="WordArt 20"/>
          <p:cNvSpPr>
            <a:spLocks noChangeArrowheads="1" noChangeShapeType="1" noTextEdit="1"/>
          </p:cNvSpPr>
          <p:nvPr/>
        </p:nvSpPr>
        <p:spPr bwMode="auto">
          <a:xfrm>
            <a:off x="2362200" y="2133600"/>
            <a:ext cx="771525" cy="323850"/>
          </a:xfrm>
          <a:prstGeom prst="rect">
            <a:avLst/>
          </a:prstGeom>
        </p:spPr>
        <p:txBody>
          <a:bodyPr wrap="none" fromWordArt="1">
            <a:prstTxWarp prst="textPlain">
              <a:avLst>
                <a:gd name="adj" fmla="val 50000"/>
              </a:avLst>
            </a:prstTxWarp>
          </a:bodyPr>
          <a:lstStyle/>
          <a:p>
            <a:pPr algn="ctr"/>
            <a:r>
              <a:rPr lang="nb-NO" sz="20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STATUS</a:t>
            </a:r>
          </a:p>
        </p:txBody>
      </p:sp>
      <p:sp>
        <p:nvSpPr>
          <p:cNvPr id="55317" name="WordArt 21"/>
          <p:cNvSpPr>
            <a:spLocks noChangeArrowheads="1" noChangeShapeType="1" noTextEdit="1"/>
          </p:cNvSpPr>
          <p:nvPr/>
        </p:nvSpPr>
        <p:spPr bwMode="auto">
          <a:xfrm>
            <a:off x="609600" y="2209800"/>
            <a:ext cx="1295400" cy="323850"/>
          </a:xfrm>
          <a:prstGeom prst="rect">
            <a:avLst/>
          </a:prstGeom>
        </p:spPr>
        <p:txBody>
          <a:bodyPr wrap="none" fromWordArt="1">
            <a:prstTxWarp prst="textPlain">
              <a:avLst>
                <a:gd name="adj" fmla="val 50000"/>
              </a:avLst>
            </a:prstTxWarp>
          </a:bodyPr>
          <a:lstStyle/>
          <a:p>
            <a:pPr algn="ctr"/>
            <a:r>
              <a:rPr lang="nb-NO" sz="20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TILHØRIGHET</a:t>
            </a:r>
          </a:p>
        </p:txBody>
      </p:sp>
      <p:sp>
        <p:nvSpPr>
          <p:cNvPr id="55318" name="WordArt 22"/>
          <p:cNvSpPr>
            <a:spLocks noChangeArrowheads="1" noChangeShapeType="1" noTextEdit="1"/>
          </p:cNvSpPr>
          <p:nvPr/>
        </p:nvSpPr>
        <p:spPr bwMode="auto">
          <a:xfrm>
            <a:off x="457200" y="1371600"/>
            <a:ext cx="1514475" cy="323850"/>
          </a:xfrm>
          <a:prstGeom prst="rect">
            <a:avLst/>
          </a:prstGeom>
        </p:spPr>
        <p:txBody>
          <a:bodyPr wrap="none" fromWordArt="1">
            <a:prstTxWarp prst="textPlain">
              <a:avLst>
                <a:gd name="adj" fmla="val 50000"/>
              </a:avLst>
            </a:prstTxWarp>
          </a:bodyPr>
          <a:lstStyle/>
          <a:p>
            <a:pPr algn="ctr"/>
            <a:r>
              <a:rPr lang="nb-NO" sz="20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PRESTASJONER</a:t>
            </a:r>
          </a:p>
        </p:txBody>
      </p:sp>
      <p:sp>
        <p:nvSpPr>
          <p:cNvPr id="55319" name="Text Box 23"/>
          <p:cNvSpPr txBox="1">
            <a:spLocks noChangeArrowheads="1"/>
          </p:cNvSpPr>
          <p:nvPr/>
        </p:nvSpPr>
        <p:spPr bwMode="auto">
          <a:xfrm>
            <a:off x="6477000" y="1143000"/>
            <a:ext cx="243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ct val="50000"/>
              </a:spcBef>
              <a:buClrTx/>
              <a:buSzTx/>
              <a:buFontTx/>
              <a:buNone/>
            </a:pPr>
            <a:r>
              <a:rPr lang="nb-NO" altLang="nb-NO" sz="2800">
                <a:solidFill>
                  <a:schemeClr val="tx1"/>
                </a:solidFill>
              </a:rPr>
              <a:t>Konfliktnivå</a:t>
            </a:r>
          </a:p>
        </p:txBody>
      </p:sp>
      <p:sp>
        <p:nvSpPr>
          <p:cNvPr id="55320" name="AutoShape 24"/>
          <p:cNvSpPr>
            <a:spLocks noChangeArrowheads="1"/>
          </p:cNvSpPr>
          <p:nvPr/>
        </p:nvSpPr>
        <p:spPr bwMode="auto">
          <a:xfrm>
            <a:off x="5181600" y="1676400"/>
            <a:ext cx="457200" cy="762000"/>
          </a:xfrm>
          <a:prstGeom prst="upArrow">
            <a:avLst>
              <a:gd name="adj1" fmla="val 50000"/>
              <a:gd name="adj2" fmla="val 41667"/>
            </a:avLst>
          </a:prstGeom>
          <a:solidFill>
            <a:srgbClr val="FF5050"/>
          </a:solidFill>
          <a:ln w="9525">
            <a:solidFill>
              <a:schemeClr val="tx1"/>
            </a:solidFill>
            <a:miter lim="800000"/>
            <a:headEnd/>
            <a:tailEnd/>
          </a:ln>
        </p:spPr>
        <p:txBody>
          <a:bodyPr wrap="none" anchor="ct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ct val="0"/>
              </a:spcBef>
              <a:buClrTx/>
              <a:buSzTx/>
              <a:buFontTx/>
              <a:buNone/>
            </a:pPr>
            <a:endParaRPr lang="nb-NO" altLang="nb-NO" sz="2400">
              <a:solidFill>
                <a:schemeClr val="bg1"/>
              </a:solidFill>
            </a:endParaRPr>
          </a:p>
        </p:txBody>
      </p:sp>
      <p:sp>
        <p:nvSpPr>
          <p:cNvPr id="55321" name="AutoShape 25"/>
          <p:cNvSpPr>
            <a:spLocks noChangeArrowheads="1"/>
          </p:cNvSpPr>
          <p:nvPr/>
        </p:nvSpPr>
        <p:spPr bwMode="auto">
          <a:xfrm>
            <a:off x="5715000" y="1752600"/>
            <a:ext cx="457200" cy="838200"/>
          </a:xfrm>
          <a:prstGeom prst="downArrow">
            <a:avLst>
              <a:gd name="adj1" fmla="val 50000"/>
              <a:gd name="adj2" fmla="val 45833"/>
            </a:avLst>
          </a:prstGeom>
          <a:solidFill>
            <a:srgbClr val="FF5050"/>
          </a:solidFill>
          <a:ln w="9525">
            <a:solidFill>
              <a:schemeClr val="tx1"/>
            </a:solidFill>
            <a:miter lim="800000"/>
            <a:headEnd/>
            <a:tailEnd/>
          </a:ln>
        </p:spPr>
        <p:txBody>
          <a:bodyPr wrap="none" anchor="ct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ct val="0"/>
              </a:spcBef>
              <a:buClrTx/>
              <a:buSzTx/>
              <a:buFontTx/>
              <a:buNone/>
            </a:pPr>
            <a:endParaRPr lang="nb-NO" altLang="nb-NO" sz="2400">
              <a:solidFill>
                <a:schemeClr val="bg1"/>
              </a:solidFill>
            </a:endParaRPr>
          </a:p>
        </p:txBody>
      </p:sp>
      <p:sp>
        <p:nvSpPr>
          <p:cNvPr id="55322" name="Text Box 26"/>
          <p:cNvSpPr txBox="1">
            <a:spLocks noChangeArrowheads="1"/>
          </p:cNvSpPr>
          <p:nvPr/>
        </p:nvSpPr>
        <p:spPr bwMode="auto">
          <a:xfrm>
            <a:off x="6858000" y="2590800"/>
            <a:ext cx="182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ct val="50000"/>
              </a:spcBef>
              <a:buClrTx/>
              <a:buSzTx/>
              <a:buFontTx/>
              <a:buNone/>
            </a:pPr>
            <a:r>
              <a:rPr lang="nb-NO" altLang="nb-NO" sz="2800">
                <a:solidFill>
                  <a:schemeClr val="tx1"/>
                </a:solidFill>
              </a:rPr>
              <a:t>Labilitet</a:t>
            </a:r>
            <a:endParaRPr lang="nb-NO" altLang="nb-NO" sz="2400">
              <a:solidFill>
                <a:schemeClr val="tx1"/>
              </a:solidFill>
            </a:endParaRPr>
          </a:p>
        </p:txBody>
      </p:sp>
      <p:sp>
        <p:nvSpPr>
          <p:cNvPr id="55323" name="Text Box 27"/>
          <p:cNvSpPr txBox="1">
            <a:spLocks noChangeArrowheads="1"/>
          </p:cNvSpPr>
          <p:nvPr/>
        </p:nvSpPr>
        <p:spPr bwMode="auto">
          <a:xfrm>
            <a:off x="7315200" y="3657600"/>
            <a:ext cx="182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ct val="50000"/>
              </a:spcBef>
              <a:buClrTx/>
              <a:buSzTx/>
              <a:buFontTx/>
              <a:buNone/>
            </a:pPr>
            <a:r>
              <a:rPr lang="nb-NO" altLang="nb-NO" sz="2800">
                <a:solidFill>
                  <a:schemeClr val="tx1"/>
                </a:solidFill>
              </a:rPr>
              <a:t>Stabilitet</a:t>
            </a:r>
            <a:endParaRPr lang="nb-NO" altLang="nb-NO" sz="2000">
              <a:solidFill>
                <a:schemeClr val="tx1"/>
              </a:solidFill>
            </a:endParaRPr>
          </a:p>
        </p:txBody>
      </p:sp>
      <p:sp>
        <p:nvSpPr>
          <p:cNvPr id="55324" name="Text Box 28"/>
          <p:cNvSpPr txBox="1">
            <a:spLocks noChangeArrowheads="1"/>
          </p:cNvSpPr>
          <p:nvPr/>
        </p:nvSpPr>
        <p:spPr bwMode="auto">
          <a:xfrm>
            <a:off x="2743200" y="5943600"/>
            <a:ext cx="495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ct val="50000"/>
              </a:spcBef>
              <a:buClrTx/>
              <a:buSzTx/>
              <a:buFontTx/>
              <a:buNone/>
            </a:pPr>
            <a:r>
              <a:rPr lang="nb-NO" altLang="nb-NO" sz="2000">
                <a:solidFill>
                  <a:schemeClr val="tx1"/>
                </a:solidFill>
              </a:rPr>
              <a:t>Fremmedgjøring-Avvisning-Utstøting</a:t>
            </a:r>
          </a:p>
        </p:txBody>
      </p:sp>
      <p:sp>
        <p:nvSpPr>
          <p:cNvPr id="55325" name="Text Box 29"/>
          <p:cNvSpPr txBox="1">
            <a:spLocks noChangeArrowheads="1"/>
          </p:cNvSpPr>
          <p:nvPr/>
        </p:nvSpPr>
        <p:spPr bwMode="auto">
          <a:xfrm>
            <a:off x="7772400" y="5486400"/>
            <a:ext cx="1371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ct val="50000"/>
              </a:spcBef>
              <a:buClrTx/>
              <a:buSzTx/>
              <a:buFontTx/>
              <a:buNone/>
            </a:pPr>
            <a:r>
              <a:rPr lang="nb-NO" altLang="nb-NO" sz="2400">
                <a:solidFill>
                  <a:schemeClr val="tx1"/>
                </a:solidFill>
              </a:rPr>
              <a:t>Mobbing</a:t>
            </a:r>
          </a:p>
          <a:p>
            <a:pPr eaLnBrk="1" hangingPunct="1">
              <a:lnSpc>
                <a:spcPct val="100000"/>
              </a:lnSpc>
              <a:spcBef>
                <a:spcPct val="50000"/>
              </a:spcBef>
              <a:buClrTx/>
              <a:buSzTx/>
              <a:buFontTx/>
              <a:buNone/>
            </a:pPr>
            <a:r>
              <a:rPr lang="nb-NO" altLang="nb-NO" sz="2400">
                <a:solidFill>
                  <a:schemeClr val="tx1"/>
                </a:solidFill>
              </a:rPr>
              <a:t>Sosial avvisning</a:t>
            </a:r>
            <a:endParaRPr lang="nb-NO" altLang="nb-NO" sz="2000">
              <a:solidFill>
                <a:schemeClr val="tx1"/>
              </a:solidFill>
            </a:endParaRPr>
          </a:p>
        </p:txBody>
      </p:sp>
      <p:sp>
        <p:nvSpPr>
          <p:cNvPr id="55326" name="Text Box 32"/>
          <p:cNvSpPr txBox="1">
            <a:spLocks noChangeArrowheads="1"/>
          </p:cNvSpPr>
          <p:nvPr/>
        </p:nvSpPr>
        <p:spPr bwMode="auto">
          <a:xfrm>
            <a:off x="0" y="0"/>
            <a:ext cx="2057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ct val="50000"/>
              </a:spcBef>
              <a:buClrTx/>
              <a:buSzTx/>
              <a:buFontTx/>
              <a:buNone/>
            </a:pPr>
            <a:r>
              <a:rPr lang="nb-NO" altLang="nb-NO" sz="1400">
                <a:solidFill>
                  <a:schemeClr val="bg1"/>
                </a:solidFill>
              </a:rPr>
              <a:t>Ref. P.A Adler og P.Adler</a:t>
            </a:r>
          </a:p>
        </p:txBody>
      </p:sp>
      <p:sp>
        <p:nvSpPr>
          <p:cNvPr id="55327" name="Rectangle 33"/>
          <p:cNvSpPr>
            <a:spLocks noChangeArrowheads="1"/>
          </p:cNvSpPr>
          <p:nvPr/>
        </p:nvSpPr>
        <p:spPr bwMode="auto">
          <a:xfrm>
            <a:off x="1981200" y="4419600"/>
            <a:ext cx="5410200" cy="762000"/>
          </a:xfrm>
          <a:prstGeom prst="rect">
            <a:avLst/>
          </a:prstGeom>
          <a:solidFill>
            <a:srgbClr val="FFCC00"/>
          </a:solidFill>
          <a:ln w="9525">
            <a:solidFill>
              <a:schemeClr val="tx1"/>
            </a:solidFill>
            <a:miter lim="800000"/>
            <a:headEnd/>
            <a:tailEnd/>
          </a:ln>
        </p:spPr>
        <p:txBody>
          <a:bodyPr wrap="none" anchor="ct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ct val="0"/>
              </a:spcBef>
              <a:buClrTx/>
              <a:buSzTx/>
              <a:buFontTx/>
              <a:buNone/>
            </a:pPr>
            <a:endParaRPr lang="nb-NO" altLang="nb-NO" sz="2400">
              <a:solidFill>
                <a:schemeClr val="bg1"/>
              </a:solidFill>
            </a:endParaRPr>
          </a:p>
        </p:txBody>
      </p:sp>
      <p:sp>
        <p:nvSpPr>
          <p:cNvPr id="55328" name="WordArt 34"/>
          <p:cNvSpPr>
            <a:spLocks noChangeArrowheads="1" noChangeShapeType="1" noTextEdit="1"/>
          </p:cNvSpPr>
          <p:nvPr/>
        </p:nvSpPr>
        <p:spPr bwMode="auto">
          <a:xfrm>
            <a:off x="4038600" y="4572000"/>
            <a:ext cx="1085850" cy="371475"/>
          </a:xfrm>
          <a:prstGeom prst="rect">
            <a:avLst/>
          </a:prstGeom>
        </p:spPr>
        <p:txBody>
          <a:bodyPr wrap="none" fromWordArt="1">
            <a:prstTxWarp prst="textPlain">
              <a:avLst>
                <a:gd name="adj" fmla="val 50000"/>
              </a:avLst>
            </a:prstTxWarp>
          </a:bodyPr>
          <a:lstStyle/>
          <a:p>
            <a:pPr algn="ctr"/>
            <a:r>
              <a:rPr lang="nb-NO"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Søkende</a:t>
            </a:r>
          </a:p>
        </p:txBody>
      </p:sp>
      <p:sp>
        <p:nvSpPr>
          <p:cNvPr id="55329" name="Text Box 35"/>
          <p:cNvSpPr txBox="1">
            <a:spLocks noChangeArrowheads="1"/>
          </p:cNvSpPr>
          <p:nvPr/>
        </p:nvSpPr>
        <p:spPr bwMode="auto">
          <a:xfrm>
            <a:off x="7467600" y="4495800"/>
            <a:ext cx="167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ct val="50000"/>
              </a:spcBef>
              <a:buClrTx/>
              <a:buSzTx/>
              <a:buFontTx/>
              <a:buNone/>
            </a:pPr>
            <a:r>
              <a:rPr lang="nb-NO" altLang="nb-NO" sz="2800">
                <a:solidFill>
                  <a:schemeClr val="tx1"/>
                </a:solidFill>
              </a:rPr>
              <a:t>Labilitet</a:t>
            </a:r>
            <a:endParaRPr lang="nb-NO" altLang="nb-NO" sz="2000">
              <a:solidFill>
                <a:schemeClr val="tx1"/>
              </a:solidFill>
            </a:endParaRPr>
          </a:p>
        </p:txBody>
      </p:sp>
      <p:sp>
        <p:nvSpPr>
          <p:cNvPr id="55330" name="Text Box 36"/>
          <p:cNvSpPr txBox="1">
            <a:spLocks noChangeArrowheads="1"/>
          </p:cNvSpPr>
          <p:nvPr/>
        </p:nvSpPr>
        <p:spPr bwMode="auto">
          <a:xfrm>
            <a:off x="6553200" y="55626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ct val="50000"/>
              </a:spcBef>
              <a:buClrTx/>
              <a:buSzTx/>
              <a:buFontTx/>
              <a:buNone/>
            </a:pPr>
            <a:r>
              <a:rPr lang="nb-NO" altLang="nb-NO" sz="2000">
                <a:solidFill>
                  <a:schemeClr val="tx1"/>
                </a:solidFill>
              </a:rPr>
              <a:t>5-7%</a:t>
            </a:r>
          </a:p>
        </p:txBody>
      </p:sp>
      <p:sp>
        <p:nvSpPr>
          <p:cNvPr id="55331" name="Text Box 37"/>
          <p:cNvSpPr txBox="1">
            <a:spLocks noChangeArrowheads="1"/>
          </p:cNvSpPr>
          <p:nvPr/>
        </p:nvSpPr>
        <p:spPr bwMode="auto">
          <a:xfrm>
            <a:off x="6248400" y="4572000"/>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ct val="50000"/>
              </a:spcBef>
              <a:buClrTx/>
              <a:buSzTx/>
              <a:buFontTx/>
              <a:buNone/>
            </a:pPr>
            <a:r>
              <a:rPr lang="nb-NO" altLang="nb-NO" sz="2000">
                <a:solidFill>
                  <a:schemeClr val="tx1"/>
                </a:solidFill>
              </a:rPr>
              <a:t>20-25%</a:t>
            </a:r>
          </a:p>
        </p:txBody>
      </p:sp>
      <p:sp>
        <p:nvSpPr>
          <p:cNvPr id="55332" name="Text Box 38"/>
          <p:cNvSpPr txBox="1">
            <a:spLocks noChangeArrowheads="1"/>
          </p:cNvSpPr>
          <p:nvPr/>
        </p:nvSpPr>
        <p:spPr bwMode="auto">
          <a:xfrm>
            <a:off x="0" y="404813"/>
            <a:ext cx="22685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ct val="50000"/>
              </a:spcBef>
              <a:buClrTx/>
              <a:buSzTx/>
              <a:buFontTx/>
              <a:buNone/>
            </a:pPr>
            <a:r>
              <a:rPr lang="nb-NO" altLang="nb-NO" sz="1400">
                <a:solidFill>
                  <a:schemeClr val="bg1"/>
                </a:solidFill>
              </a:rPr>
              <a:t>”Peer Power” ( 1998) University Press</a:t>
            </a:r>
          </a:p>
        </p:txBody>
      </p:sp>
      <p:sp>
        <p:nvSpPr>
          <p:cNvPr id="55333" name="TekstSylinder 38"/>
          <p:cNvSpPr txBox="1">
            <a:spLocks noChangeArrowheads="1"/>
          </p:cNvSpPr>
          <p:nvPr/>
        </p:nvSpPr>
        <p:spPr bwMode="auto">
          <a:xfrm>
            <a:off x="5429250" y="2643188"/>
            <a:ext cx="1214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ct val="0"/>
              </a:spcBef>
              <a:buClrTx/>
              <a:buSzTx/>
              <a:buFontTx/>
              <a:buNone/>
            </a:pPr>
            <a:r>
              <a:rPr lang="nb-NO" altLang="nb-NO" sz="2400">
                <a:solidFill>
                  <a:schemeClr val="tx1"/>
                </a:solidFill>
              </a:rPr>
              <a:t>10-15%</a:t>
            </a:r>
          </a:p>
        </p:txBody>
      </p:sp>
      <p:sp>
        <p:nvSpPr>
          <p:cNvPr id="55334" name="TekstSylinder 39"/>
          <p:cNvSpPr txBox="1">
            <a:spLocks noChangeArrowheads="1"/>
          </p:cNvSpPr>
          <p:nvPr/>
        </p:nvSpPr>
        <p:spPr bwMode="auto">
          <a:xfrm>
            <a:off x="5000625" y="1214438"/>
            <a:ext cx="1214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ct val="0"/>
              </a:spcBef>
              <a:buClrTx/>
              <a:buSzTx/>
              <a:buFontTx/>
              <a:buNone/>
            </a:pPr>
            <a:r>
              <a:rPr lang="nb-NO" altLang="nb-NO" sz="2400">
                <a:solidFill>
                  <a:schemeClr val="tx1"/>
                </a:solidFill>
              </a:rPr>
              <a:t>10%</a:t>
            </a:r>
          </a:p>
        </p:txBody>
      </p:sp>
      <p:sp>
        <p:nvSpPr>
          <p:cNvPr id="55335" name="TekstSylinder 40"/>
          <p:cNvSpPr txBox="1">
            <a:spLocks noChangeArrowheads="1"/>
          </p:cNvSpPr>
          <p:nvPr/>
        </p:nvSpPr>
        <p:spPr bwMode="auto">
          <a:xfrm>
            <a:off x="6072188" y="3714750"/>
            <a:ext cx="1285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ct val="0"/>
              </a:spcBef>
              <a:buClrTx/>
              <a:buSzTx/>
              <a:buFontTx/>
              <a:buNone/>
            </a:pPr>
            <a:r>
              <a:rPr lang="nb-NO" altLang="nb-NO" sz="2400">
                <a:solidFill>
                  <a:schemeClr val="tx1"/>
                </a:solidFill>
              </a:rPr>
              <a:t>50-60%</a:t>
            </a:r>
          </a:p>
        </p:txBody>
      </p:sp>
    </p:spTree>
    <p:extLst>
      <p:ext uri="{BB962C8B-B14F-4D97-AF65-F5344CB8AC3E}">
        <p14:creationId xmlns:p14="http://schemas.microsoft.com/office/powerpoint/2010/main" val="102227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Foreldrestøtte</a:t>
            </a:r>
            <a:endParaRPr lang="nb-NO" dirty="0"/>
          </a:p>
        </p:txBody>
      </p:sp>
      <p:sp>
        <p:nvSpPr>
          <p:cNvPr id="3" name="Plassholder for innhold 2"/>
          <p:cNvSpPr>
            <a:spLocks noGrp="1"/>
          </p:cNvSpPr>
          <p:nvPr>
            <p:ph idx="1"/>
          </p:nvPr>
        </p:nvSpPr>
        <p:spPr>
          <a:solidFill>
            <a:schemeClr val="accent5">
              <a:lumMod val="20000"/>
              <a:lumOff val="80000"/>
            </a:schemeClr>
          </a:solidFill>
        </p:spPr>
        <p:txBody>
          <a:bodyPr/>
          <a:lstStyle/>
          <a:p>
            <a:endParaRPr lang="nb-NO" dirty="0"/>
          </a:p>
        </p:txBody>
      </p:sp>
      <p:sp>
        <p:nvSpPr>
          <p:cNvPr id="4" name="Ellipse 3"/>
          <p:cNvSpPr/>
          <p:nvPr/>
        </p:nvSpPr>
        <p:spPr>
          <a:xfrm>
            <a:off x="827584" y="2852936"/>
            <a:ext cx="2952328" cy="14401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ekstSylinder 4"/>
          <p:cNvSpPr txBox="1"/>
          <p:nvPr/>
        </p:nvSpPr>
        <p:spPr>
          <a:xfrm>
            <a:off x="1151620" y="2972851"/>
            <a:ext cx="2304256" cy="1200329"/>
          </a:xfrm>
          <a:prstGeom prst="rect">
            <a:avLst/>
          </a:prstGeom>
          <a:noFill/>
        </p:spPr>
        <p:txBody>
          <a:bodyPr wrap="square" rtlCol="0">
            <a:spAutoFit/>
          </a:bodyPr>
          <a:lstStyle/>
          <a:p>
            <a:r>
              <a:rPr lang="nb-NO" sz="3600" dirty="0" smtClean="0"/>
              <a:t>Skolefaglig støtte</a:t>
            </a:r>
            <a:endParaRPr lang="nb-NO" sz="3600" dirty="0"/>
          </a:p>
        </p:txBody>
      </p:sp>
      <p:sp>
        <p:nvSpPr>
          <p:cNvPr id="6" name="TekstSylinder 5"/>
          <p:cNvSpPr txBox="1"/>
          <p:nvPr/>
        </p:nvSpPr>
        <p:spPr>
          <a:xfrm>
            <a:off x="6732240" y="274638"/>
            <a:ext cx="1512168" cy="923330"/>
          </a:xfrm>
          <a:prstGeom prst="rect">
            <a:avLst/>
          </a:prstGeom>
          <a:noFill/>
        </p:spPr>
        <p:txBody>
          <a:bodyPr wrap="square" rtlCol="0">
            <a:spAutoFit/>
          </a:bodyPr>
          <a:lstStyle/>
          <a:p>
            <a:r>
              <a:rPr lang="nb-NO" dirty="0" smtClean="0"/>
              <a:t>Ref. SEPU 2015, Thomas Nordahl</a:t>
            </a:r>
            <a:endParaRPr lang="nb-NO" dirty="0"/>
          </a:p>
        </p:txBody>
      </p:sp>
      <p:sp>
        <p:nvSpPr>
          <p:cNvPr id="7" name="Avrundet rektangel 6"/>
          <p:cNvSpPr/>
          <p:nvPr/>
        </p:nvSpPr>
        <p:spPr>
          <a:xfrm>
            <a:off x="5364088" y="2204864"/>
            <a:ext cx="3168352" cy="193899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kstSylinder 7"/>
          <p:cNvSpPr txBox="1"/>
          <p:nvPr/>
        </p:nvSpPr>
        <p:spPr>
          <a:xfrm>
            <a:off x="5444070" y="2204864"/>
            <a:ext cx="2854660" cy="1938992"/>
          </a:xfrm>
          <a:prstGeom prst="rect">
            <a:avLst/>
          </a:prstGeom>
          <a:noFill/>
        </p:spPr>
        <p:txBody>
          <a:bodyPr wrap="square" rtlCol="0">
            <a:spAutoFit/>
          </a:bodyPr>
          <a:lstStyle/>
          <a:p>
            <a:r>
              <a:rPr lang="nb-NO" sz="2400" dirty="0" smtClean="0"/>
              <a:t>Interesse, engasjement for skole og skape fremtidsbilder for ditt barn.</a:t>
            </a:r>
            <a:endParaRPr lang="nb-NO" sz="2400" dirty="0"/>
          </a:p>
        </p:txBody>
      </p:sp>
      <p:cxnSp>
        <p:nvCxnSpPr>
          <p:cNvPr id="10" name="Rett pil 9"/>
          <p:cNvCxnSpPr>
            <a:stCxn id="4" idx="6"/>
          </p:cNvCxnSpPr>
          <p:nvPr/>
        </p:nvCxnSpPr>
        <p:spPr>
          <a:xfrm flipV="1">
            <a:off x="3779912" y="2949044"/>
            <a:ext cx="1368152" cy="62397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Avrundet rektangel 11"/>
          <p:cNvSpPr/>
          <p:nvPr/>
        </p:nvSpPr>
        <p:spPr>
          <a:xfrm>
            <a:off x="5364088" y="4293096"/>
            <a:ext cx="3168352" cy="172819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p:cNvSpPr txBox="1"/>
          <p:nvPr/>
        </p:nvSpPr>
        <p:spPr>
          <a:xfrm>
            <a:off x="5444070" y="4326418"/>
            <a:ext cx="3016362" cy="1384995"/>
          </a:xfrm>
          <a:prstGeom prst="rect">
            <a:avLst/>
          </a:prstGeom>
          <a:noFill/>
        </p:spPr>
        <p:txBody>
          <a:bodyPr wrap="square" rtlCol="0">
            <a:spAutoFit/>
          </a:bodyPr>
          <a:lstStyle/>
          <a:p>
            <a:r>
              <a:rPr lang="nb-NO" sz="2800" dirty="0" smtClean="0"/>
              <a:t>Praktisk hjelp og støtte i skolearbeid og lekser</a:t>
            </a:r>
            <a:endParaRPr lang="nb-NO" sz="2800" dirty="0"/>
          </a:p>
        </p:txBody>
      </p:sp>
      <p:cxnSp>
        <p:nvCxnSpPr>
          <p:cNvPr id="15" name="Rett pil 14"/>
          <p:cNvCxnSpPr/>
          <p:nvPr/>
        </p:nvCxnSpPr>
        <p:spPr>
          <a:xfrm>
            <a:off x="3635896" y="3863181"/>
            <a:ext cx="1573832" cy="114999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kstSylinder 15"/>
          <p:cNvSpPr txBox="1"/>
          <p:nvPr/>
        </p:nvSpPr>
        <p:spPr>
          <a:xfrm>
            <a:off x="3384461" y="2070209"/>
            <a:ext cx="1680009" cy="1200329"/>
          </a:xfrm>
          <a:prstGeom prst="rect">
            <a:avLst/>
          </a:prstGeom>
          <a:noFill/>
        </p:spPr>
        <p:txBody>
          <a:bodyPr wrap="square" rtlCol="0">
            <a:spAutoFit/>
          </a:bodyPr>
          <a:lstStyle/>
          <a:p>
            <a:r>
              <a:rPr lang="nb-NO" dirty="0" smtClean="0"/>
              <a:t>Størst betydning (nesten dobbelt)</a:t>
            </a:r>
            <a:endParaRPr lang="nb-NO" dirty="0"/>
          </a:p>
        </p:txBody>
      </p:sp>
    </p:spTree>
    <p:extLst>
      <p:ext uri="{BB962C8B-B14F-4D97-AF65-F5344CB8AC3E}">
        <p14:creationId xmlns:p14="http://schemas.microsoft.com/office/powerpoint/2010/main" val="605832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Oval 1"/>
          <p:cNvSpPr>
            <a:spLocks noChangeArrowheads="1"/>
          </p:cNvSpPr>
          <p:nvPr/>
        </p:nvSpPr>
        <p:spPr bwMode="auto">
          <a:xfrm>
            <a:off x="6477000" y="2971800"/>
            <a:ext cx="2559050" cy="1457325"/>
          </a:xfrm>
          <a:prstGeom prst="ellipse">
            <a:avLst/>
          </a:prstGeom>
          <a:solidFill>
            <a:srgbClr val="CCCCFF"/>
          </a:solidFill>
          <a:ln w="9360">
            <a:solidFill>
              <a:srgbClr val="000000"/>
            </a:solidFill>
            <a:miter lim="800000"/>
            <a:headEnd/>
            <a:tailEnd/>
          </a:ln>
        </p:spPr>
        <p:txBody>
          <a:bodyPr wrap="none" lIns="90000" tIns="46800" rIns="90000" bIns="46800" anchor="ctr"/>
          <a:lstStyle>
            <a:lvl1pPr>
              <a:lnSpc>
                <a:spcPct val="6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ct val="0"/>
              </a:spcBef>
              <a:buClrTx/>
              <a:buSzTx/>
              <a:buFontTx/>
              <a:buNone/>
            </a:pPr>
            <a:r>
              <a:rPr lang="en-GB" altLang="nb-NO" sz="2000" dirty="0" err="1" smtClean="0"/>
              <a:t>Ukonsentrasjon</a:t>
            </a:r>
            <a:r>
              <a:rPr lang="en-GB" altLang="nb-NO" sz="2000" dirty="0" smtClean="0"/>
              <a:t> </a:t>
            </a:r>
            <a:r>
              <a:rPr lang="en-GB" altLang="nb-NO" sz="2000" dirty="0" err="1" smtClean="0"/>
              <a:t>og</a:t>
            </a:r>
            <a:r>
              <a:rPr lang="en-GB" altLang="nb-NO" sz="2000" dirty="0" smtClean="0"/>
              <a:t> </a:t>
            </a:r>
          </a:p>
          <a:p>
            <a:pPr eaLnBrk="1" hangingPunct="1">
              <a:lnSpc>
                <a:spcPct val="100000"/>
              </a:lnSpc>
              <a:spcBef>
                <a:spcPct val="0"/>
              </a:spcBef>
              <a:buClrTx/>
              <a:buSzTx/>
              <a:buFontTx/>
              <a:buNone/>
            </a:pPr>
            <a:r>
              <a:rPr lang="en-GB" altLang="nb-NO" sz="2000" dirty="0" err="1" smtClean="0"/>
              <a:t>uro</a:t>
            </a:r>
            <a:r>
              <a:rPr lang="en-GB" altLang="nb-NO" sz="2000" dirty="0" smtClean="0"/>
              <a:t> </a:t>
            </a:r>
            <a:r>
              <a:rPr lang="en-GB" altLang="nb-NO" sz="2000" dirty="0" err="1" smtClean="0"/>
              <a:t>i</a:t>
            </a:r>
            <a:r>
              <a:rPr lang="en-GB" altLang="nb-NO" sz="2000" dirty="0" smtClean="0"/>
              <a:t> </a:t>
            </a:r>
            <a:r>
              <a:rPr lang="en-GB" altLang="nb-NO" sz="2000" dirty="0" err="1" smtClean="0"/>
              <a:t>timene</a:t>
            </a:r>
            <a:endParaRPr lang="en-GB" altLang="nb-NO" sz="2000" dirty="0"/>
          </a:p>
        </p:txBody>
      </p:sp>
      <p:sp>
        <p:nvSpPr>
          <p:cNvPr id="95235" name="Rectangle 2"/>
          <p:cNvSpPr>
            <a:spLocks noChangeArrowheads="1"/>
          </p:cNvSpPr>
          <p:nvPr/>
        </p:nvSpPr>
        <p:spPr bwMode="auto">
          <a:xfrm>
            <a:off x="4038600" y="1066800"/>
            <a:ext cx="1524000" cy="762000"/>
          </a:xfrm>
          <a:prstGeom prst="rect">
            <a:avLst/>
          </a:prstGeom>
          <a:solidFill>
            <a:srgbClr val="CCFFCC"/>
          </a:solidFill>
          <a:ln w="9360">
            <a:solidFill>
              <a:srgbClr val="000000"/>
            </a:solidFill>
            <a:miter lim="800000"/>
            <a:headEnd/>
            <a:tailEnd/>
          </a:ln>
        </p:spPr>
        <p:txBody>
          <a:bodyPr wrap="none" lIns="90000" tIns="46800" rIns="90000" bIns="46800" anchor="ctr"/>
          <a:lstStyle>
            <a:lvl1pPr>
              <a:lnSpc>
                <a:spcPct val="6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9pPr>
          </a:lstStyle>
          <a:p>
            <a:pPr algn="ctr" eaLnBrk="1" hangingPunct="1">
              <a:lnSpc>
                <a:spcPct val="100000"/>
              </a:lnSpc>
              <a:spcBef>
                <a:spcPct val="0"/>
              </a:spcBef>
              <a:buClrTx/>
              <a:buSzTx/>
              <a:buFontTx/>
              <a:buNone/>
            </a:pPr>
            <a:r>
              <a:rPr lang="en-GB" altLang="nb-NO" sz="2400" b="1"/>
              <a:t>Kjønn</a:t>
            </a:r>
          </a:p>
        </p:txBody>
      </p:sp>
      <p:sp>
        <p:nvSpPr>
          <p:cNvPr id="95236" name="Rectangle 3"/>
          <p:cNvSpPr>
            <a:spLocks noChangeArrowheads="1"/>
          </p:cNvSpPr>
          <p:nvPr/>
        </p:nvSpPr>
        <p:spPr bwMode="auto">
          <a:xfrm>
            <a:off x="3810000" y="2438400"/>
            <a:ext cx="2133600" cy="685800"/>
          </a:xfrm>
          <a:prstGeom prst="rect">
            <a:avLst/>
          </a:prstGeom>
          <a:solidFill>
            <a:srgbClr val="FF66FF"/>
          </a:solidFill>
          <a:ln w="9360">
            <a:solidFill>
              <a:srgbClr val="000000"/>
            </a:solidFill>
            <a:miter lim="800000"/>
            <a:headEnd/>
            <a:tailEnd/>
          </a:ln>
        </p:spPr>
        <p:txBody>
          <a:bodyPr wrap="none" lIns="90000" tIns="46800" rIns="90000" bIns="46800" anchor="ctr"/>
          <a:lstStyle>
            <a:lvl1pPr>
              <a:lnSpc>
                <a:spcPct val="6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9pPr>
          </a:lstStyle>
          <a:p>
            <a:pPr algn="ctr" eaLnBrk="1" hangingPunct="1">
              <a:lnSpc>
                <a:spcPct val="100000"/>
              </a:lnSpc>
              <a:spcBef>
                <a:spcPct val="0"/>
              </a:spcBef>
              <a:buClrTx/>
              <a:buSzTx/>
              <a:buFontTx/>
              <a:buNone/>
            </a:pPr>
            <a:r>
              <a:rPr lang="en-GB" altLang="nb-NO" sz="2400" b="1"/>
              <a:t>Lærevansker</a:t>
            </a:r>
          </a:p>
        </p:txBody>
      </p:sp>
      <p:sp>
        <p:nvSpPr>
          <p:cNvPr id="95237" name="Rectangle 4"/>
          <p:cNvSpPr>
            <a:spLocks noChangeArrowheads="1"/>
          </p:cNvSpPr>
          <p:nvPr/>
        </p:nvSpPr>
        <p:spPr bwMode="auto">
          <a:xfrm>
            <a:off x="3581400" y="4724400"/>
            <a:ext cx="2209800" cy="685800"/>
          </a:xfrm>
          <a:prstGeom prst="rect">
            <a:avLst/>
          </a:prstGeom>
          <a:solidFill>
            <a:srgbClr val="FFCC99"/>
          </a:solidFill>
          <a:ln w="9360">
            <a:solidFill>
              <a:srgbClr val="000000"/>
            </a:solidFill>
            <a:miter lim="800000"/>
            <a:headEnd/>
            <a:tailEnd/>
          </a:ln>
        </p:spPr>
        <p:txBody>
          <a:bodyPr wrap="none" lIns="90000" tIns="46800" rIns="90000" bIns="46800" anchor="ctr"/>
          <a:lstStyle>
            <a:lvl1pPr>
              <a:lnSpc>
                <a:spcPct val="6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9pPr>
          </a:lstStyle>
          <a:p>
            <a:pPr algn="ctr" eaLnBrk="1" hangingPunct="1">
              <a:lnSpc>
                <a:spcPct val="100000"/>
              </a:lnSpc>
              <a:spcBef>
                <a:spcPct val="0"/>
              </a:spcBef>
              <a:buClrTx/>
              <a:buSzTx/>
              <a:buFontTx/>
              <a:buNone/>
            </a:pPr>
            <a:r>
              <a:rPr lang="en-GB" altLang="nb-NO" sz="2400"/>
              <a:t>Selvbilde</a:t>
            </a:r>
          </a:p>
        </p:txBody>
      </p:sp>
      <p:sp>
        <p:nvSpPr>
          <p:cNvPr id="95238" name="Rectangle 5"/>
          <p:cNvSpPr>
            <a:spLocks noChangeArrowheads="1"/>
          </p:cNvSpPr>
          <p:nvPr/>
        </p:nvSpPr>
        <p:spPr bwMode="auto">
          <a:xfrm>
            <a:off x="359569" y="4602163"/>
            <a:ext cx="2362200" cy="990600"/>
          </a:xfrm>
          <a:prstGeom prst="rect">
            <a:avLst/>
          </a:prstGeom>
          <a:solidFill>
            <a:schemeClr val="accent3">
              <a:lumMod val="60000"/>
              <a:lumOff val="40000"/>
            </a:schemeClr>
          </a:solidFill>
          <a:ln w="9360">
            <a:solidFill>
              <a:srgbClr val="000000"/>
            </a:solidFill>
            <a:miter lim="800000"/>
            <a:headEnd/>
            <a:tailEnd/>
          </a:ln>
        </p:spPr>
        <p:txBody>
          <a:bodyPr wrap="none" lIns="90000" tIns="46800" rIns="90000" bIns="46800" anchor="ctr"/>
          <a:lstStyle>
            <a:lvl1pPr>
              <a:lnSpc>
                <a:spcPct val="6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9pPr>
          </a:lstStyle>
          <a:p>
            <a:pPr algn="ctr" eaLnBrk="1" hangingPunct="1">
              <a:lnSpc>
                <a:spcPct val="100000"/>
              </a:lnSpc>
              <a:spcBef>
                <a:spcPct val="0"/>
              </a:spcBef>
              <a:buClrTx/>
              <a:buSzTx/>
              <a:buFontTx/>
              <a:buNone/>
            </a:pPr>
            <a:r>
              <a:rPr lang="en-GB" altLang="nb-NO" sz="2400" b="1" dirty="0" err="1">
                <a:solidFill>
                  <a:srgbClr val="FF0000"/>
                </a:solidFill>
              </a:rPr>
              <a:t>Venner</a:t>
            </a:r>
            <a:r>
              <a:rPr lang="en-GB" altLang="nb-NO" sz="2400" b="1" dirty="0">
                <a:solidFill>
                  <a:srgbClr val="FF0000"/>
                </a:solidFill>
              </a:rPr>
              <a:t> </a:t>
            </a:r>
            <a:r>
              <a:rPr lang="en-GB" altLang="nb-NO" sz="2400" b="1" dirty="0" err="1">
                <a:solidFill>
                  <a:srgbClr val="FF0000"/>
                </a:solidFill>
              </a:rPr>
              <a:t>i</a:t>
            </a:r>
            <a:r>
              <a:rPr lang="en-GB" altLang="nb-NO" sz="2400" b="1" dirty="0">
                <a:solidFill>
                  <a:srgbClr val="FF0000"/>
                </a:solidFill>
              </a:rPr>
              <a:t> </a:t>
            </a:r>
            <a:r>
              <a:rPr lang="en-GB" altLang="nb-NO" sz="2400" b="1" dirty="0" err="1">
                <a:solidFill>
                  <a:srgbClr val="FF0000"/>
                </a:solidFill>
              </a:rPr>
              <a:t>klassen</a:t>
            </a:r>
            <a:endParaRPr lang="en-GB" altLang="nb-NO" sz="2400" b="1" dirty="0">
              <a:solidFill>
                <a:srgbClr val="FF0000"/>
              </a:solidFill>
            </a:endParaRPr>
          </a:p>
        </p:txBody>
      </p:sp>
      <p:sp>
        <p:nvSpPr>
          <p:cNvPr id="95239" name="Rectangle 6"/>
          <p:cNvSpPr>
            <a:spLocks noChangeArrowheads="1"/>
          </p:cNvSpPr>
          <p:nvPr/>
        </p:nvSpPr>
        <p:spPr bwMode="auto">
          <a:xfrm>
            <a:off x="381000" y="2895600"/>
            <a:ext cx="2209800" cy="1066800"/>
          </a:xfrm>
          <a:prstGeom prst="rect">
            <a:avLst/>
          </a:prstGeom>
          <a:solidFill>
            <a:schemeClr val="accent3">
              <a:lumMod val="20000"/>
              <a:lumOff val="80000"/>
            </a:schemeClr>
          </a:solidFill>
          <a:ln w="9360">
            <a:solidFill>
              <a:srgbClr val="000000"/>
            </a:solidFill>
            <a:miter lim="800000"/>
            <a:headEnd/>
            <a:tailEnd/>
          </a:ln>
        </p:spPr>
        <p:txBody>
          <a:bodyPr wrap="none" lIns="90000" tIns="46800" rIns="90000" bIns="46800" anchor="ctr"/>
          <a:lstStyle>
            <a:lvl1pPr>
              <a:lnSpc>
                <a:spcPct val="6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9pPr>
          </a:lstStyle>
          <a:p>
            <a:pPr algn="ctr" eaLnBrk="1" hangingPunct="1">
              <a:lnSpc>
                <a:spcPct val="100000"/>
              </a:lnSpc>
              <a:spcBef>
                <a:spcPct val="0"/>
              </a:spcBef>
              <a:buClrTx/>
              <a:buSzTx/>
              <a:buFontTx/>
              <a:buNone/>
            </a:pPr>
            <a:r>
              <a:rPr lang="en-GB" altLang="nb-NO" b="1" dirty="0" err="1">
                <a:solidFill>
                  <a:srgbClr val="FF0000"/>
                </a:solidFill>
              </a:rPr>
              <a:t>Lærerstøtte</a:t>
            </a:r>
            <a:endParaRPr lang="en-GB" altLang="nb-NO" b="1" dirty="0">
              <a:solidFill>
                <a:srgbClr val="FF0000"/>
              </a:solidFill>
            </a:endParaRPr>
          </a:p>
        </p:txBody>
      </p:sp>
      <p:sp>
        <p:nvSpPr>
          <p:cNvPr id="95240" name="Rectangle 7"/>
          <p:cNvSpPr>
            <a:spLocks noChangeArrowheads="1"/>
          </p:cNvSpPr>
          <p:nvPr/>
        </p:nvSpPr>
        <p:spPr bwMode="auto">
          <a:xfrm>
            <a:off x="533400" y="838200"/>
            <a:ext cx="2209800" cy="1524000"/>
          </a:xfrm>
          <a:prstGeom prst="rect">
            <a:avLst/>
          </a:prstGeom>
          <a:solidFill>
            <a:srgbClr val="FFFF00"/>
          </a:solidFill>
          <a:ln w="9360">
            <a:solidFill>
              <a:srgbClr val="000000"/>
            </a:solidFill>
            <a:miter lim="800000"/>
            <a:headEnd/>
            <a:tailEnd/>
          </a:ln>
        </p:spPr>
        <p:txBody>
          <a:bodyPr wrap="none" lIns="90000" tIns="46800" rIns="90000" bIns="46800" anchor="ctr"/>
          <a:lstStyle>
            <a:lvl1pPr>
              <a:lnSpc>
                <a:spcPct val="6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9pPr>
          </a:lstStyle>
          <a:p>
            <a:pPr algn="ctr" eaLnBrk="1" hangingPunct="1">
              <a:lnSpc>
                <a:spcPct val="100000"/>
              </a:lnSpc>
              <a:spcBef>
                <a:spcPct val="0"/>
              </a:spcBef>
              <a:buClrTx/>
              <a:buSzTx/>
              <a:buFontTx/>
              <a:buNone/>
            </a:pPr>
            <a:r>
              <a:rPr lang="en-GB" altLang="nb-NO" dirty="0" err="1">
                <a:solidFill>
                  <a:srgbClr val="FF0000"/>
                </a:solidFill>
              </a:rPr>
              <a:t>Familiestøtte</a:t>
            </a:r>
            <a:endParaRPr lang="en-GB" altLang="nb-NO" dirty="0">
              <a:solidFill>
                <a:srgbClr val="FF0000"/>
              </a:solidFill>
            </a:endParaRPr>
          </a:p>
        </p:txBody>
      </p:sp>
      <p:sp>
        <p:nvSpPr>
          <p:cNvPr id="95241" name="Line 8"/>
          <p:cNvSpPr>
            <a:spLocks noChangeShapeType="1"/>
          </p:cNvSpPr>
          <p:nvPr/>
        </p:nvSpPr>
        <p:spPr bwMode="auto">
          <a:xfrm>
            <a:off x="5562600" y="1219200"/>
            <a:ext cx="1600200" cy="167640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95242" name="Text Box 9"/>
          <p:cNvSpPr txBox="1">
            <a:spLocks noChangeArrowheads="1"/>
          </p:cNvSpPr>
          <p:nvPr/>
        </p:nvSpPr>
        <p:spPr bwMode="auto">
          <a:xfrm>
            <a:off x="6400800" y="1752600"/>
            <a:ext cx="1066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6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ts val="1500"/>
              </a:spcBef>
              <a:buClrTx/>
              <a:buSzTx/>
              <a:buFontTx/>
              <a:buNone/>
            </a:pPr>
            <a:r>
              <a:rPr lang="en-GB" altLang="nb-NO" sz="2400"/>
              <a:t>.13*</a:t>
            </a:r>
          </a:p>
        </p:txBody>
      </p:sp>
      <p:sp>
        <p:nvSpPr>
          <p:cNvPr id="95243" name="Line 10"/>
          <p:cNvSpPr>
            <a:spLocks noChangeShapeType="1"/>
          </p:cNvSpPr>
          <p:nvPr/>
        </p:nvSpPr>
        <p:spPr bwMode="auto">
          <a:xfrm>
            <a:off x="5943600" y="2819400"/>
            <a:ext cx="533400" cy="45720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95244" name="Text Box 11"/>
          <p:cNvSpPr txBox="1">
            <a:spLocks noChangeArrowheads="1"/>
          </p:cNvSpPr>
          <p:nvPr/>
        </p:nvSpPr>
        <p:spPr bwMode="auto">
          <a:xfrm>
            <a:off x="5943600" y="2438400"/>
            <a:ext cx="91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6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ts val="1500"/>
              </a:spcBef>
              <a:buClrTx/>
              <a:buSzTx/>
              <a:buFontTx/>
              <a:buNone/>
            </a:pPr>
            <a:r>
              <a:rPr lang="en-GB" altLang="nb-NO" sz="2400"/>
              <a:t>.12*</a:t>
            </a:r>
          </a:p>
        </p:txBody>
      </p:sp>
      <p:sp>
        <p:nvSpPr>
          <p:cNvPr id="8206" name="Text Box 13"/>
          <p:cNvSpPr txBox="1">
            <a:spLocks noChangeArrowheads="1"/>
          </p:cNvSpPr>
          <p:nvPr/>
        </p:nvSpPr>
        <p:spPr bwMode="auto">
          <a:xfrm>
            <a:off x="2743200" y="5334000"/>
            <a:ext cx="1447800" cy="460375"/>
          </a:xfrm>
          <a:prstGeom prst="rect">
            <a:avLst/>
          </a:prstGeom>
          <a:solidFill>
            <a:schemeClr val="accent2">
              <a:lumMod val="20000"/>
              <a:lumOff val="80000"/>
            </a:schemeClr>
          </a:solidFill>
          <a:ln w="9525">
            <a:noFill/>
            <a:round/>
            <a:headEnd/>
            <a:tailEnd/>
          </a:ln>
        </p:spPr>
        <p:txBody>
          <a:bodyPr lIns="90000" tIns="46800" rIns="90000" bIns="46800">
            <a:spAutoFit/>
          </a:bodyPr>
          <a:lstStyle/>
          <a:p>
            <a:pPr eaLnBrk="1" hangingPunct="1">
              <a:spcBef>
                <a:spcPts val="1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dirty="0">
                <a:solidFill>
                  <a:srgbClr val="000000"/>
                </a:solidFill>
              </a:rPr>
              <a:t>-.26**</a:t>
            </a:r>
          </a:p>
        </p:txBody>
      </p:sp>
      <p:sp>
        <p:nvSpPr>
          <p:cNvPr id="28688" name="Text Box 15"/>
          <p:cNvSpPr txBox="1">
            <a:spLocks noChangeArrowheads="1"/>
          </p:cNvSpPr>
          <p:nvPr/>
        </p:nvSpPr>
        <p:spPr bwMode="auto">
          <a:xfrm>
            <a:off x="838200" y="3962400"/>
            <a:ext cx="1143000" cy="460375"/>
          </a:xfrm>
          <a:prstGeom prst="rect">
            <a:avLst/>
          </a:prstGeom>
          <a:solidFill>
            <a:schemeClr val="accent2">
              <a:lumMod val="40000"/>
              <a:lumOff val="60000"/>
            </a:schemeClr>
          </a:solidFill>
          <a:ln w="9525">
            <a:noFill/>
            <a:round/>
            <a:headEnd/>
            <a:tailEnd/>
          </a:ln>
        </p:spPr>
        <p:txBody>
          <a:bodyPr lIns="90000" tIns="46800" rIns="90000" bIns="46800">
            <a:spAutoFit/>
          </a:bodyPr>
          <a:lstStyle/>
          <a:p>
            <a:pPr eaLnBrk="1" hangingPunct="1">
              <a:spcBef>
                <a:spcPts val="1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dirty="0">
                <a:solidFill>
                  <a:srgbClr val="000000"/>
                </a:solidFill>
              </a:rPr>
              <a:t>.44**</a:t>
            </a:r>
          </a:p>
        </p:txBody>
      </p:sp>
      <p:sp>
        <p:nvSpPr>
          <p:cNvPr id="95247" name="Line 16"/>
          <p:cNvSpPr>
            <a:spLocks noChangeShapeType="1"/>
          </p:cNvSpPr>
          <p:nvPr/>
        </p:nvSpPr>
        <p:spPr bwMode="auto">
          <a:xfrm>
            <a:off x="2743200" y="2362200"/>
            <a:ext cx="1371600" cy="228600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95248" name="Text Box 17"/>
          <p:cNvSpPr txBox="1">
            <a:spLocks noChangeArrowheads="1"/>
          </p:cNvSpPr>
          <p:nvPr/>
        </p:nvSpPr>
        <p:spPr bwMode="auto">
          <a:xfrm>
            <a:off x="4038600" y="4114800"/>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6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ts val="1500"/>
              </a:spcBef>
              <a:buClrTx/>
              <a:buSzTx/>
              <a:buFontTx/>
              <a:buNone/>
            </a:pPr>
            <a:r>
              <a:rPr lang="en-GB" altLang="nb-NO" sz="2400"/>
              <a:t>.21**</a:t>
            </a:r>
          </a:p>
        </p:txBody>
      </p:sp>
      <p:sp>
        <p:nvSpPr>
          <p:cNvPr id="95249" name="Line 18"/>
          <p:cNvSpPr>
            <a:spLocks noChangeShapeType="1"/>
          </p:cNvSpPr>
          <p:nvPr/>
        </p:nvSpPr>
        <p:spPr bwMode="auto">
          <a:xfrm>
            <a:off x="2590800" y="3581400"/>
            <a:ext cx="3733800" cy="1588"/>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95250" name="Text Box 19"/>
          <p:cNvSpPr txBox="1">
            <a:spLocks noChangeArrowheads="1"/>
          </p:cNvSpPr>
          <p:nvPr/>
        </p:nvSpPr>
        <p:spPr bwMode="auto">
          <a:xfrm>
            <a:off x="4953000" y="3581400"/>
            <a:ext cx="1295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6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ts val="1500"/>
              </a:spcBef>
              <a:buClrTx/>
              <a:buSzTx/>
              <a:buFontTx/>
              <a:buNone/>
            </a:pPr>
            <a:r>
              <a:rPr lang="en-GB" altLang="nb-NO" sz="2400"/>
              <a:t>-.34**</a:t>
            </a:r>
          </a:p>
        </p:txBody>
      </p:sp>
      <p:sp>
        <p:nvSpPr>
          <p:cNvPr id="95251" name="Line 20"/>
          <p:cNvSpPr>
            <a:spLocks noChangeShapeType="1"/>
          </p:cNvSpPr>
          <p:nvPr/>
        </p:nvSpPr>
        <p:spPr bwMode="auto">
          <a:xfrm>
            <a:off x="762000" y="2362200"/>
            <a:ext cx="1588" cy="45720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95252" name="Text Box 21"/>
          <p:cNvSpPr txBox="1">
            <a:spLocks noChangeArrowheads="1"/>
          </p:cNvSpPr>
          <p:nvPr/>
        </p:nvSpPr>
        <p:spPr bwMode="auto">
          <a:xfrm>
            <a:off x="762000" y="2438400"/>
            <a:ext cx="1219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6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ts val="1500"/>
              </a:spcBef>
              <a:buClrTx/>
              <a:buSzTx/>
              <a:buFontTx/>
              <a:buNone/>
            </a:pPr>
            <a:r>
              <a:rPr lang="en-GB" altLang="nb-NO" sz="2400"/>
              <a:t>.35**</a:t>
            </a:r>
          </a:p>
        </p:txBody>
      </p:sp>
      <p:sp>
        <p:nvSpPr>
          <p:cNvPr id="95253" name="Line 22"/>
          <p:cNvSpPr>
            <a:spLocks noChangeShapeType="1"/>
          </p:cNvSpPr>
          <p:nvPr/>
        </p:nvSpPr>
        <p:spPr bwMode="auto">
          <a:xfrm flipV="1">
            <a:off x="2667000" y="2508250"/>
            <a:ext cx="1066800" cy="199390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95254" name="Text Box 23"/>
          <p:cNvSpPr txBox="1">
            <a:spLocks noChangeArrowheads="1"/>
          </p:cNvSpPr>
          <p:nvPr/>
        </p:nvSpPr>
        <p:spPr bwMode="auto">
          <a:xfrm>
            <a:off x="3124200" y="2209800"/>
            <a:ext cx="2057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6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ts val="1500"/>
              </a:spcBef>
              <a:buClrTx/>
              <a:buSzTx/>
              <a:buFontTx/>
              <a:buNone/>
            </a:pPr>
            <a:r>
              <a:rPr lang="en-GB" altLang="nb-NO" sz="2400"/>
              <a:t>-.18**</a:t>
            </a:r>
          </a:p>
        </p:txBody>
      </p:sp>
      <p:sp>
        <p:nvSpPr>
          <p:cNvPr id="95255" name="Line 24"/>
          <p:cNvSpPr>
            <a:spLocks noChangeShapeType="1"/>
          </p:cNvSpPr>
          <p:nvPr/>
        </p:nvSpPr>
        <p:spPr bwMode="auto">
          <a:xfrm>
            <a:off x="2362200" y="5486400"/>
            <a:ext cx="1588" cy="76200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nb-NO"/>
          </a:p>
        </p:txBody>
      </p:sp>
      <p:sp>
        <p:nvSpPr>
          <p:cNvPr id="95256" name="Line 25"/>
          <p:cNvSpPr>
            <a:spLocks noChangeShapeType="1"/>
          </p:cNvSpPr>
          <p:nvPr/>
        </p:nvSpPr>
        <p:spPr bwMode="auto">
          <a:xfrm>
            <a:off x="2362200" y="6248400"/>
            <a:ext cx="464820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nb-NO"/>
          </a:p>
        </p:txBody>
      </p:sp>
      <p:sp>
        <p:nvSpPr>
          <p:cNvPr id="95257" name="Line 26"/>
          <p:cNvSpPr>
            <a:spLocks noChangeShapeType="1"/>
          </p:cNvSpPr>
          <p:nvPr/>
        </p:nvSpPr>
        <p:spPr bwMode="auto">
          <a:xfrm flipV="1">
            <a:off x="7010400" y="4184650"/>
            <a:ext cx="228600" cy="207010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95258" name="Text Box 27"/>
          <p:cNvSpPr txBox="1">
            <a:spLocks noChangeArrowheads="1"/>
          </p:cNvSpPr>
          <p:nvPr/>
        </p:nvSpPr>
        <p:spPr bwMode="auto">
          <a:xfrm>
            <a:off x="7239000" y="5105400"/>
            <a:ext cx="1600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6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ts val="1500"/>
              </a:spcBef>
              <a:buClrTx/>
              <a:buSzTx/>
              <a:buFontTx/>
              <a:buNone/>
            </a:pPr>
            <a:r>
              <a:rPr lang="en-GB" altLang="nb-NO" sz="2400"/>
              <a:t>-.21**</a:t>
            </a:r>
          </a:p>
        </p:txBody>
      </p:sp>
      <p:sp>
        <p:nvSpPr>
          <p:cNvPr id="95259" name="WordArt 28"/>
          <p:cNvSpPr>
            <a:spLocks noChangeArrowheads="1" noChangeShapeType="1" noTextEdit="1"/>
          </p:cNvSpPr>
          <p:nvPr/>
        </p:nvSpPr>
        <p:spPr bwMode="auto">
          <a:xfrm>
            <a:off x="1447800" y="152400"/>
            <a:ext cx="5962650" cy="428625"/>
          </a:xfrm>
          <a:prstGeom prst="rect">
            <a:avLst/>
          </a:prstGeom>
        </p:spPr>
        <p:txBody>
          <a:bodyPr wrap="none" fromWordArt="1">
            <a:prstTxWarp prst="textPlain">
              <a:avLst>
                <a:gd name="adj" fmla="val 50000"/>
              </a:avLst>
            </a:prstTxWarp>
          </a:bodyPr>
          <a:lstStyle/>
          <a:p>
            <a:pPr algn="ctr"/>
            <a:r>
              <a:rPr lang="nb-NO" sz="3600" kern="10">
                <a:ln w="19080">
                  <a:solidFill>
                    <a:srgbClr val="99CCFF"/>
                  </a:solidFill>
                  <a:miter lim="800000"/>
                  <a:headEnd/>
                  <a:tailEnd/>
                </a:ln>
                <a:solidFill>
                  <a:srgbClr val="0066CC"/>
                </a:solidFill>
                <a:effectLst>
                  <a:outerShdw dist="17819" dir="2700000" algn="ctr" rotWithShape="0">
                    <a:srgbClr val="990000"/>
                  </a:outerShdw>
                </a:effectLst>
                <a:latin typeface="Impact" panose="020B0806030902050204" pitchFamily="34" charset="0"/>
              </a:rPr>
              <a:t>Uro-disiplinproblemer og sammenhenger</a:t>
            </a:r>
          </a:p>
        </p:txBody>
      </p:sp>
      <p:sp>
        <p:nvSpPr>
          <p:cNvPr id="95260" name="Text Box 29"/>
          <p:cNvSpPr txBox="1">
            <a:spLocks noChangeArrowheads="1"/>
          </p:cNvSpPr>
          <p:nvPr/>
        </p:nvSpPr>
        <p:spPr bwMode="auto">
          <a:xfrm>
            <a:off x="7010400" y="838200"/>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6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ts val="875"/>
              </a:spcBef>
              <a:buClrTx/>
              <a:buSzTx/>
              <a:buFontTx/>
              <a:buNone/>
            </a:pPr>
            <a:r>
              <a:rPr lang="en-GB" altLang="nb-NO" sz="1400"/>
              <a:t>Marit Boyesen, SAF 1998.</a:t>
            </a:r>
          </a:p>
        </p:txBody>
      </p:sp>
      <p:sp>
        <p:nvSpPr>
          <p:cNvPr id="95261" name="Text Box 30"/>
          <p:cNvSpPr txBox="1">
            <a:spLocks noChangeArrowheads="1"/>
          </p:cNvSpPr>
          <p:nvPr/>
        </p:nvSpPr>
        <p:spPr bwMode="auto">
          <a:xfrm>
            <a:off x="8388350" y="6237288"/>
            <a:ext cx="504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68000"/>
              </a:lnSpc>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ts val="1500"/>
              </a:spcBef>
              <a:buClrTx/>
              <a:buSzTx/>
              <a:buFontTx/>
              <a:buNone/>
            </a:pPr>
            <a:r>
              <a:rPr lang="en-GB" altLang="nb-NO" sz="2400"/>
              <a:t>f</a:t>
            </a:r>
          </a:p>
        </p:txBody>
      </p:sp>
      <p:sp>
        <p:nvSpPr>
          <p:cNvPr id="95262" name="Pil ned 31"/>
          <p:cNvSpPr>
            <a:spLocks noChangeArrowheads="1"/>
          </p:cNvSpPr>
          <p:nvPr/>
        </p:nvSpPr>
        <p:spPr bwMode="auto">
          <a:xfrm>
            <a:off x="357188" y="3857625"/>
            <a:ext cx="500062" cy="785813"/>
          </a:xfrm>
          <a:prstGeom prst="downArrow">
            <a:avLst>
              <a:gd name="adj1" fmla="val 50000"/>
              <a:gd name="adj2" fmla="val 50002"/>
            </a:avLst>
          </a:prstGeom>
          <a:solidFill>
            <a:schemeClr val="accent2"/>
          </a:solidFill>
          <a:ln w="9525" algn="ctr">
            <a:solidFill>
              <a:schemeClr val="tx1"/>
            </a:solidFill>
            <a:round/>
            <a:headEnd/>
            <a:tailEnd/>
          </a:ln>
        </p:spPr>
        <p:txBody>
          <a:bodyP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a:spcBef>
                <a:spcPct val="0"/>
              </a:spcBef>
              <a:buFont typeface="Times New Roman" panose="02020603050405020304" pitchFamily="18" charset="0"/>
              <a:buNone/>
            </a:pPr>
            <a:endParaRPr lang="nb-NO" altLang="nb-NO" sz="2400">
              <a:solidFill>
                <a:schemeClr val="bg1"/>
              </a:solidFill>
            </a:endParaRPr>
          </a:p>
        </p:txBody>
      </p:sp>
      <p:sp>
        <p:nvSpPr>
          <p:cNvPr id="95263" name="Pil høyre 32"/>
          <p:cNvSpPr>
            <a:spLocks noChangeArrowheads="1"/>
          </p:cNvSpPr>
          <p:nvPr/>
        </p:nvSpPr>
        <p:spPr bwMode="auto">
          <a:xfrm>
            <a:off x="2786063" y="4857750"/>
            <a:ext cx="785812" cy="500063"/>
          </a:xfrm>
          <a:prstGeom prst="rightArrow">
            <a:avLst>
              <a:gd name="adj1" fmla="val 50000"/>
              <a:gd name="adj2" fmla="val 50002"/>
            </a:avLst>
          </a:prstGeom>
          <a:solidFill>
            <a:schemeClr val="accent2"/>
          </a:solidFill>
          <a:ln w="9525" algn="ctr">
            <a:solidFill>
              <a:schemeClr val="tx1"/>
            </a:solidFill>
            <a:round/>
            <a:headEnd/>
            <a:tailEnd/>
          </a:ln>
        </p:spPr>
        <p:txBody>
          <a:bodyP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a:spcBef>
                <a:spcPct val="0"/>
              </a:spcBef>
              <a:buFont typeface="Times New Roman" panose="02020603050405020304" pitchFamily="18" charset="0"/>
              <a:buNone/>
            </a:pPr>
            <a:endParaRPr lang="nb-NO" altLang="nb-NO" sz="2400">
              <a:solidFill>
                <a:schemeClr val="bg1"/>
              </a:solidFill>
            </a:endParaRPr>
          </a:p>
        </p:txBody>
      </p:sp>
    </p:spTree>
    <p:extLst>
      <p:ext uri="{BB962C8B-B14F-4D97-AF65-F5344CB8AC3E}">
        <p14:creationId xmlns:p14="http://schemas.microsoft.com/office/powerpoint/2010/main" val="7333664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79512" y="332656"/>
            <a:ext cx="8712968" cy="5970865"/>
          </a:xfrm>
          <a:prstGeom prst="rect">
            <a:avLst/>
          </a:prstGeom>
          <a:noFill/>
        </p:spPr>
        <p:txBody>
          <a:bodyPr wrap="square" rtlCol="0">
            <a:spAutoFit/>
          </a:bodyPr>
          <a:lstStyle/>
          <a:p>
            <a:r>
              <a:rPr lang="nb-NO" sz="2800" dirty="0" smtClean="0">
                <a:solidFill>
                  <a:srgbClr val="FF0000"/>
                </a:solidFill>
              </a:rPr>
              <a:t>Det betyr :</a:t>
            </a:r>
          </a:p>
          <a:p>
            <a:endParaRPr lang="nb-NO" dirty="0"/>
          </a:p>
          <a:p>
            <a:r>
              <a:rPr lang="nb-NO" sz="2800" dirty="0" smtClean="0"/>
              <a:t>Positive læringsmiljøer med fravær av bråk og uro får vi :</a:t>
            </a:r>
          </a:p>
          <a:p>
            <a:endParaRPr lang="nb-NO" sz="2800" dirty="0"/>
          </a:p>
          <a:p>
            <a:pPr marL="457200" indent="-457200">
              <a:buFont typeface="Wingdings" panose="05000000000000000000" pitchFamily="2" charset="2"/>
              <a:buChar char="q"/>
            </a:pPr>
            <a:r>
              <a:rPr lang="nb-NO" sz="2800" dirty="0" smtClean="0"/>
              <a:t>Når læreren oppleves som en autoritet av elevene.</a:t>
            </a:r>
          </a:p>
          <a:p>
            <a:pPr marL="457200" indent="-457200">
              <a:buFont typeface="Wingdings" panose="05000000000000000000" pitchFamily="2" charset="2"/>
              <a:buChar char="q"/>
            </a:pPr>
            <a:r>
              <a:rPr lang="nb-NO" sz="2800" dirty="0" smtClean="0"/>
              <a:t>For å bli en autoritet må læreren drive kvalifisert ledelse med høy støtte.</a:t>
            </a:r>
          </a:p>
          <a:p>
            <a:pPr marL="457200" indent="-457200">
              <a:buFont typeface="Wingdings" panose="05000000000000000000" pitchFamily="2" charset="2"/>
              <a:buChar char="q"/>
            </a:pPr>
            <a:r>
              <a:rPr lang="nb-NO" sz="2800" dirty="0" smtClean="0"/>
              <a:t>For å bli en autoritet må læreren ha høy foreldrestøtte.</a:t>
            </a:r>
          </a:p>
          <a:p>
            <a:pPr marL="457200" indent="-457200">
              <a:buFont typeface="Wingdings" panose="05000000000000000000" pitchFamily="2" charset="2"/>
              <a:buChar char="q"/>
            </a:pPr>
            <a:r>
              <a:rPr lang="nb-NO" sz="2800" dirty="0" smtClean="0"/>
              <a:t>Lærere med høy </a:t>
            </a:r>
            <a:r>
              <a:rPr lang="nb-NO" sz="2800" dirty="0" err="1" smtClean="0"/>
              <a:t>relasjonskompetanse</a:t>
            </a:r>
            <a:r>
              <a:rPr lang="nb-NO" sz="2800" dirty="0" smtClean="0"/>
              <a:t> vil være en god modell for vennskap i klassen og stimulere til vennskapsutvikling.</a:t>
            </a:r>
          </a:p>
          <a:p>
            <a:pPr marL="457200" indent="-457200">
              <a:buFont typeface="Wingdings" panose="05000000000000000000" pitchFamily="2" charset="2"/>
              <a:buChar char="q"/>
            </a:pPr>
            <a:r>
              <a:rPr lang="nb-NO" sz="2800" dirty="0" smtClean="0"/>
              <a:t>Vennskap mellom elever er svært forebyggende for ukonsentrasjon, bråk og uro i timene. ( reduserer sosialt stress) </a:t>
            </a:r>
            <a:endParaRPr lang="nb-NO" sz="2800" dirty="0"/>
          </a:p>
        </p:txBody>
      </p:sp>
    </p:spTree>
    <p:extLst>
      <p:ext uri="{BB962C8B-B14F-4D97-AF65-F5344CB8AC3E}">
        <p14:creationId xmlns:p14="http://schemas.microsoft.com/office/powerpoint/2010/main" val="3752269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ext Box 2"/>
          <p:cNvSpPr txBox="1">
            <a:spLocks noChangeArrowheads="1"/>
          </p:cNvSpPr>
          <p:nvPr/>
        </p:nvSpPr>
        <p:spPr bwMode="auto">
          <a:xfrm>
            <a:off x="0" y="0"/>
            <a:ext cx="9144000" cy="7894469"/>
          </a:xfrm>
          <a:prstGeom prst="rect">
            <a:avLst/>
          </a:prstGeom>
          <a:solidFill>
            <a:schemeClr val="accent1">
              <a:lumMod val="20000"/>
              <a:lumOff val="80000"/>
            </a:schemeClr>
          </a:solidFill>
          <a:ln w="9525">
            <a:noFill/>
            <a:miter lim="800000"/>
            <a:headEnd/>
            <a:tailEnd/>
          </a:ln>
          <a:effectLst/>
        </p:spPr>
        <p:txBody>
          <a:bodyPr wrap="square">
            <a:spAutoFit/>
          </a:bodyPr>
          <a:lstStyle/>
          <a:p>
            <a:pPr>
              <a:spcBef>
                <a:spcPct val="50000"/>
              </a:spcBef>
            </a:pPr>
            <a:r>
              <a:rPr lang="nb-NO" sz="4000" dirty="0"/>
              <a:t>Opplæringslov og læringsmiljø. ( par </a:t>
            </a:r>
            <a:r>
              <a:rPr lang="nb-NO" sz="4000" dirty="0" smtClean="0"/>
              <a:t>9a)</a:t>
            </a:r>
            <a:endParaRPr lang="nb-NO" sz="4000" dirty="0"/>
          </a:p>
          <a:p>
            <a:pPr>
              <a:spcBef>
                <a:spcPct val="50000"/>
              </a:spcBef>
            </a:pPr>
            <a:r>
              <a:rPr lang="nb-NO" sz="3200" dirty="0"/>
              <a:t>Alle elever har rett </a:t>
            </a:r>
            <a:r>
              <a:rPr lang="nb-NO" sz="3200" dirty="0" smtClean="0"/>
              <a:t>til og plikt til å bidra til </a:t>
            </a:r>
            <a:r>
              <a:rPr lang="nb-NO" sz="3200" dirty="0"/>
              <a:t>et godt fysisk og psykososialt læringsmiljø og </a:t>
            </a:r>
            <a:r>
              <a:rPr lang="nb-NO" sz="3200" dirty="0" smtClean="0"/>
              <a:t>skoleeier har </a:t>
            </a:r>
            <a:r>
              <a:rPr lang="nb-NO" sz="3200" dirty="0"/>
              <a:t>plikt til å oppfylle et læringsmiljø som fremmer :</a:t>
            </a:r>
          </a:p>
          <a:p>
            <a:pPr>
              <a:spcBef>
                <a:spcPct val="50000"/>
              </a:spcBef>
            </a:pPr>
            <a:r>
              <a:rPr lang="nb-NO" sz="3200" dirty="0"/>
              <a:t>1. Helse</a:t>
            </a:r>
          </a:p>
          <a:p>
            <a:pPr>
              <a:spcBef>
                <a:spcPct val="50000"/>
              </a:spcBef>
            </a:pPr>
            <a:r>
              <a:rPr lang="nb-NO" sz="3200" dirty="0"/>
              <a:t>2. Trivsel</a:t>
            </a:r>
          </a:p>
          <a:p>
            <a:pPr>
              <a:spcBef>
                <a:spcPct val="50000"/>
              </a:spcBef>
            </a:pPr>
            <a:r>
              <a:rPr lang="nb-NO" sz="3200" dirty="0"/>
              <a:t>3. Læring</a:t>
            </a:r>
          </a:p>
          <a:p>
            <a:pPr>
              <a:spcBef>
                <a:spcPct val="50000"/>
              </a:spcBef>
            </a:pPr>
            <a:r>
              <a:rPr lang="nb-NO" sz="3200" dirty="0"/>
              <a:t>Dette er en individuell rettighet, noe som innebærer at det som er avgjørende er hvordan et skole/læringsmiljø virker på den enkelte elev.</a:t>
            </a:r>
            <a:r>
              <a:rPr lang="nb-NO" dirty="0"/>
              <a:t> </a:t>
            </a:r>
            <a:r>
              <a:rPr lang="nb-NO" dirty="0" smtClean="0"/>
              <a:t>(subjektiv oppfatning)</a:t>
            </a:r>
            <a:endParaRPr lang="nb-NO" dirty="0"/>
          </a:p>
          <a:p>
            <a:pPr>
              <a:spcBef>
                <a:spcPct val="50000"/>
              </a:spcBef>
            </a:pPr>
            <a:endParaRPr lang="nb-NO" dirty="0"/>
          </a:p>
          <a:p>
            <a:pPr>
              <a:spcBef>
                <a:spcPct val="50000"/>
              </a:spcBef>
            </a:pPr>
            <a:endParaRPr lang="nb-NO" dirty="0"/>
          </a:p>
          <a:p>
            <a:pPr>
              <a:spcBef>
                <a:spcPct val="50000"/>
              </a:spcBef>
            </a:pPr>
            <a:endParaRPr lang="nb-NO" dirty="0"/>
          </a:p>
        </p:txBody>
      </p:sp>
    </p:spTree>
    <p:extLst>
      <p:ext uri="{BB962C8B-B14F-4D97-AF65-F5344CB8AC3E}">
        <p14:creationId xmlns:p14="http://schemas.microsoft.com/office/powerpoint/2010/main" val="1588106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nb-NO" smtClean="0"/>
          </a:p>
        </p:txBody>
      </p:sp>
      <p:sp>
        <p:nvSpPr>
          <p:cNvPr id="8195" name="Rectangle 3"/>
          <p:cNvSpPr>
            <a:spLocks noGrp="1" noChangeArrowheads="1"/>
          </p:cNvSpPr>
          <p:nvPr>
            <p:ph type="body" idx="1"/>
          </p:nvPr>
        </p:nvSpPr>
        <p:spPr/>
        <p:txBody>
          <a:bodyPr/>
          <a:lstStyle/>
          <a:p>
            <a:endParaRPr lang="nb-NO" smtClean="0"/>
          </a:p>
        </p:txBody>
      </p:sp>
      <p:sp>
        <p:nvSpPr>
          <p:cNvPr id="8196" name="Rectangle 4"/>
          <p:cNvSpPr>
            <a:spLocks noChangeArrowheads="1"/>
          </p:cNvSpPr>
          <p:nvPr/>
        </p:nvSpPr>
        <p:spPr bwMode="auto">
          <a:xfrm>
            <a:off x="0" y="0"/>
            <a:ext cx="9144000" cy="6858000"/>
          </a:xfrm>
          <a:prstGeom prst="rect">
            <a:avLst/>
          </a:prstGeom>
          <a:solidFill>
            <a:srgbClr val="FFCC66"/>
          </a:solidFill>
          <a:ln w="9525">
            <a:solidFill>
              <a:schemeClr val="tx1"/>
            </a:solidFill>
            <a:miter lim="800000"/>
            <a:headEnd/>
            <a:tailEnd/>
          </a:ln>
        </p:spPr>
        <p:txBody>
          <a:bodyPr wrap="none" anchor="ctr"/>
          <a:lstStyle/>
          <a:p>
            <a:endParaRPr lang="nb-NO"/>
          </a:p>
        </p:txBody>
      </p:sp>
      <p:sp>
        <p:nvSpPr>
          <p:cNvPr id="8197" name="Text Box 5"/>
          <p:cNvSpPr txBox="1">
            <a:spLocks noChangeArrowheads="1"/>
          </p:cNvSpPr>
          <p:nvPr/>
        </p:nvSpPr>
        <p:spPr bwMode="auto">
          <a:xfrm>
            <a:off x="250825" y="0"/>
            <a:ext cx="4105275" cy="1887538"/>
          </a:xfrm>
          <a:prstGeom prst="rect">
            <a:avLst/>
          </a:prstGeom>
          <a:solidFill>
            <a:srgbClr val="FFCC00"/>
          </a:solidFill>
          <a:ln w="9525">
            <a:noFill/>
            <a:miter lim="800000"/>
            <a:headEnd/>
            <a:tailEnd/>
          </a:ln>
        </p:spPr>
        <p:txBody>
          <a:bodyPr>
            <a:spAutoFit/>
          </a:bodyPr>
          <a:lstStyle/>
          <a:p>
            <a:pPr eaLnBrk="0" hangingPunct="0">
              <a:spcBef>
                <a:spcPct val="50000"/>
              </a:spcBef>
            </a:pPr>
            <a:r>
              <a:rPr lang="nb-NO" sz="4800">
                <a:latin typeface="Times New Roman" pitchFamily="18" charset="0"/>
              </a:rPr>
              <a:t>Høy generell kvalitet på skolen</a:t>
            </a:r>
          </a:p>
        </p:txBody>
      </p:sp>
      <p:sp>
        <p:nvSpPr>
          <p:cNvPr id="8198" name="AutoShape 6"/>
          <p:cNvSpPr>
            <a:spLocks noChangeArrowheads="1"/>
          </p:cNvSpPr>
          <p:nvPr/>
        </p:nvSpPr>
        <p:spPr bwMode="auto">
          <a:xfrm>
            <a:off x="4211638" y="836613"/>
            <a:ext cx="936625" cy="504825"/>
          </a:xfrm>
          <a:prstGeom prst="leftRightArrow">
            <a:avLst>
              <a:gd name="adj1" fmla="val 50000"/>
              <a:gd name="adj2" fmla="val 37107"/>
            </a:avLst>
          </a:prstGeom>
          <a:solidFill>
            <a:schemeClr val="accent1"/>
          </a:solidFill>
          <a:ln w="9525">
            <a:solidFill>
              <a:schemeClr val="tx1"/>
            </a:solidFill>
            <a:miter lim="800000"/>
            <a:headEnd/>
            <a:tailEnd/>
          </a:ln>
        </p:spPr>
        <p:txBody>
          <a:bodyPr wrap="none" anchor="ctr"/>
          <a:lstStyle/>
          <a:p>
            <a:endParaRPr lang="nb-NO"/>
          </a:p>
        </p:txBody>
      </p:sp>
      <p:sp>
        <p:nvSpPr>
          <p:cNvPr id="8199" name="Rectangle 7"/>
          <p:cNvSpPr>
            <a:spLocks noChangeArrowheads="1"/>
          </p:cNvSpPr>
          <p:nvPr/>
        </p:nvSpPr>
        <p:spPr bwMode="auto">
          <a:xfrm>
            <a:off x="5292725" y="0"/>
            <a:ext cx="3600450" cy="2592388"/>
          </a:xfrm>
          <a:prstGeom prst="rect">
            <a:avLst/>
          </a:prstGeom>
          <a:solidFill>
            <a:srgbClr val="99FF66"/>
          </a:solidFill>
          <a:ln w="9525">
            <a:solidFill>
              <a:schemeClr val="tx1"/>
            </a:solidFill>
            <a:miter lim="800000"/>
            <a:headEnd/>
            <a:tailEnd/>
          </a:ln>
        </p:spPr>
        <p:txBody>
          <a:bodyPr wrap="none" anchor="ctr"/>
          <a:lstStyle/>
          <a:p>
            <a:endParaRPr lang="nb-NO"/>
          </a:p>
        </p:txBody>
      </p:sp>
      <p:sp>
        <p:nvSpPr>
          <p:cNvPr id="8200" name="Text Box 8"/>
          <p:cNvSpPr txBox="1">
            <a:spLocks noChangeArrowheads="1"/>
          </p:cNvSpPr>
          <p:nvPr/>
        </p:nvSpPr>
        <p:spPr bwMode="auto">
          <a:xfrm>
            <a:off x="5508625" y="188913"/>
            <a:ext cx="3167063" cy="1887537"/>
          </a:xfrm>
          <a:prstGeom prst="rect">
            <a:avLst/>
          </a:prstGeom>
          <a:noFill/>
          <a:ln w="9525">
            <a:noFill/>
            <a:miter lim="800000"/>
            <a:headEnd/>
            <a:tailEnd/>
          </a:ln>
        </p:spPr>
        <p:txBody>
          <a:bodyPr>
            <a:spAutoFit/>
          </a:bodyPr>
          <a:lstStyle/>
          <a:p>
            <a:pPr eaLnBrk="0" hangingPunct="0">
              <a:spcBef>
                <a:spcPct val="50000"/>
              </a:spcBef>
            </a:pPr>
            <a:r>
              <a:rPr lang="nb-NO" sz="3600">
                <a:latin typeface="Times New Roman" pitchFamily="18" charset="0"/>
              </a:rPr>
              <a:t>Høy kvalitet på samarbeidet mellom hjem og skole</a:t>
            </a:r>
          </a:p>
        </p:txBody>
      </p:sp>
      <p:sp>
        <p:nvSpPr>
          <p:cNvPr id="8201" name="Text Box 9"/>
          <p:cNvSpPr txBox="1">
            <a:spLocks noChangeArrowheads="1"/>
          </p:cNvSpPr>
          <p:nvPr/>
        </p:nvSpPr>
        <p:spPr bwMode="auto">
          <a:xfrm>
            <a:off x="1" y="2852738"/>
            <a:ext cx="9144000" cy="2308324"/>
          </a:xfrm>
          <a:prstGeom prst="rect">
            <a:avLst/>
          </a:prstGeom>
          <a:solidFill>
            <a:schemeClr val="bg1"/>
          </a:solidFill>
          <a:ln w="9525">
            <a:noFill/>
            <a:miter lim="800000"/>
            <a:headEnd/>
            <a:tailEnd/>
          </a:ln>
        </p:spPr>
        <p:txBody>
          <a:bodyPr wrap="square">
            <a:spAutoFit/>
          </a:bodyPr>
          <a:lstStyle/>
          <a:p>
            <a:pPr eaLnBrk="0" hangingPunct="0">
              <a:spcBef>
                <a:spcPct val="50000"/>
              </a:spcBef>
            </a:pPr>
            <a:r>
              <a:rPr lang="nb-NO" sz="3600" dirty="0">
                <a:latin typeface="Times New Roman" pitchFamily="18" charset="0"/>
              </a:rPr>
              <a:t>Å skape en </a:t>
            </a:r>
            <a:r>
              <a:rPr lang="nb-NO" sz="3600" dirty="0" smtClean="0">
                <a:latin typeface="Times New Roman" pitchFamily="18" charset="0"/>
              </a:rPr>
              <a:t>prestasjonskultur og et godt læringsmiljø </a:t>
            </a:r>
            <a:r>
              <a:rPr lang="nb-NO" sz="3600" dirty="0">
                <a:latin typeface="Times New Roman" pitchFamily="18" charset="0"/>
              </a:rPr>
              <a:t>der alle og gjør sitt beste krever et tett hjem/skolesamarbeid med vekt på felles verdier, holdninger og samhandling.</a:t>
            </a:r>
          </a:p>
        </p:txBody>
      </p:sp>
      <p:sp>
        <p:nvSpPr>
          <p:cNvPr id="8202" name="Text Box 10"/>
          <p:cNvSpPr txBox="1">
            <a:spLocks noChangeArrowheads="1"/>
          </p:cNvSpPr>
          <p:nvPr/>
        </p:nvSpPr>
        <p:spPr bwMode="auto">
          <a:xfrm>
            <a:off x="0" y="5084763"/>
            <a:ext cx="2699792" cy="1661993"/>
          </a:xfrm>
          <a:prstGeom prst="rect">
            <a:avLst/>
          </a:prstGeom>
          <a:solidFill>
            <a:srgbClr val="FFCC00"/>
          </a:solidFill>
          <a:ln w="9525">
            <a:noFill/>
            <a:miter lim="800000"/>
            <a:headEnd/>
            <a:tailEnd/>
          </a:ln>
        </p:spPr>
        <p:txBody>
          <a:bodyPr wrap="square">
            <a:spAutoFit/>
          </a:bodyPr>
          <a:lstStyle/>
          <a:p>
            <a:pPr eaLnBrk="0" hangingPunct="0">
              <a:spcBef>
                <a:spcPct val="50000"/>
              </a:spcBef>
            </a:pPr>
            <a:r>
              <a:rPr lang="nb-NO" sz="3600">
                <a:latin typeface="Times New Roman" pitchFamily="18" charset="0"/>
              </a:rPr>
              <a:t>Informativt samarbeid</a:t>
            </a:r>
            <a:r>
              <a:rPr lang="nb-NO" sz="2000">
                <a:latin typeface="Times New Roman" pitchFamily="18" charset="0"/>
              </a:rPr>
              <a:t> </a:t>
            </a:r>
          </a:p>
          <a:p>
            <a:pPr eaLnBrk="0" hangingPunct="0">
              <a:spcBef>
                <a:spcPct val="50000"/>
              </a:spcBef>
            </a:pPr>
            <a:r>
              <a:rPr lang="nb-NO" sz="2000">
                <a:latin typeface="Times New Roman" pitchFamily="18" charset="0"/>
              </a:rPr>
              <a:t>( åpenhet begge veier)</a:t>
            </a:r>
          </a:p>
        </p:txBody>
      </p:sp>
      <p:sp>
        <p:nvSpPr>
          <p:cNvPr id="8203" name="Text Box 11"/>
          <p:cNvSpPr txBox="1">
            <a:spLocks noChangeArrowheads="1"/>
          </p:cNvSpPr>
          <p:nvPr/>
        </p:nvSpPr>
        <p:spPr bwMode="auto">
          <a:xfrm>
            <a:off x="2843213" y="5084763"/>
            <a:ext cx="2664891" cy="1773237"/>
          </a:xfrm>
          <a:prstGeom prst="rect">
            <a:avLst/>
          </a:prstGeom>
          <a:solidFill>
            <a:srgbClr val="66CCFF"/>
          </a:solidFill>
          <a:ln w="9525">
            <a:noFill/>
            <a:miter lim="800000"/>
            <a:headEnd/>
            <a:tailEnd/>
          </a:ln>
        </p:spPr>
        <p:txBody>
          <a:bodyPr wrap="square">
            <a:spAutoFit/>
          </a:bodyPr>
          <a:lstStyle/>
          <a:p>
            <a:pPr eaLnBrk="0" hangingPunct="0">
              <a:spcBef>
                <a:spcPct val="50000"/>
              </a:spcBef>
            </a:pPr>
            <a:r>
              <a:rPr lang="nb-NO" sz="3600">
                <a:latin typeface="Times New Roman" pitchFamily="18" charset="0"/>
              </a:rPr>
              <a:t>Dialog</a:t>
            </a:r>
            <a:r>
              <a:rPr lang="nb-NO" sz="3200">
                <a:latin typeface="Times New Roman" pitchFamily="18" charset="0"/>
              </a:rPr>
              <a:t> </a:t>
            </a:r>
          </a:p>
          <a:p>
            <a:pPr eaLnBrk="0" hangingPunct="0">
              <a:spcBef>
                <a:spcPct val="50000"/>
              </a:spcBef>
            </a:pPr>
            <a:r>
              <a:rPr lang="nb-NO" sz="2000">
                <a:latin typeface="Times New Roman" pitchFamily="18" charset="0"/>
              </a:rPr>
              <a:t>Å kunne diskutere, løse problemer i fellesskap, ha felles mål.</a:t>
            </a:r>
          </a:p>
        </p:txBody>
      </p:sp>
      <p:sp>
        <p:nvSpPr>
          <p:cNvPr id="8204" name="Text Box 12"/>
          <p:cNvSpPr txBox="1">
            <a:spLocks noChangeArrowheads="1"/>
          </p:cNvSpPr>
          <p:nvPr/>
        </p:nvSpPr>
        <p:spPr bwMode="auto">
          <a:xfrm>
            <a:off x="5724525" y="5084762"/>
            <a:ext cx="3419475" cy="1415772"/>
          </a:xfrm>
          <a:prstGeom prst="rect">
            <a:avLst/>
          </a:prstGeom>
          <a:solidFill>
            <a:srgbClr val="FF5050"/>
          </a:solidFill>
          <a:ln w="9525">
            <a:noFill/>
            <a:miter lim="800000"/>
            <a:headEnd/>
            <a:tailEnd/>
          </a:ln>
        </p:spPr>
        <p:txBody>
          <a:bodyPr wrap="square">
            <a:spAutoFit/>
          </a:bodyPr>
          <a:lstStyle/>
          <a:p>
            <a:pPr eaLnBrk="0" hangingPunct="0">
              <a:spcBef>
                <a:spcPct val="50000"/>
              </a:spcBef>
            </a:pPr>
            <a:r>
              <a:rPr lang="nb-NO" sz="3600">
                <a:latin typeface="Times New Roman" pitchFamily="18" charset="0"/>
              </a:rPr>
              <a:t>Innflytelse :</a:t>
            </a:r>
          </a:p>
          <a:p>
            <a:pPr eaLnBrk="0" hangingPunct="0">
              <a:spcBef>
                <a:spcPct val="50000"/>
              </a:spcBef>
            </a:pPr>
            <a:r>
              <a:rPr lang="nb-NO" sz="2000">
                <a:latin typeface="Times New Roman" pitchFamily="18" charset="0"/>
              </a:rPr>
              <a:t>At foreldre sikres medvirkning og at synspunkter ivaretas.</a:t>
            </a:r>
          </a:p>
        </p:txBody>
      </p:sp>
    </p:spTree>
    <p:extLst>
      <p:ext uri="{BB962C8B-B14F-4D97-AF65-F5344CB8AC3E}">
        <p14:creationId xmlns:p14="http://schemas.microsoft.com/office/powerpoint/2010/main" val="4180321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4572000" y="1772816"/>
            <a:ext cx="3528392" cy="36724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ekstSylinder 2"/>
          <p:cNvSpPr txBox="1"/>
          <p:nvPr/>
        </p:nvSpPr>
        <p:spPr>
          <a:xfrm>
            <a:off x="5004048" y="3140968"/>
            <a:ext cx="2880320" cy="1323439"/>
          </a:xfrm>
          <a:prstGeom prst="rect">
            <a:avLst/>
          </a:prstGeom>
          <a:noFill/>
        </p:spPr>
        <p:txBody>
          <a:bodyPr wrap="square" rtlCol="0">
            <a:spAutoFit/>
          </a:bodyPr>
          <a:lstStyle/>
          <a:p>
            <a:r>
              <a:rPr lang="nb-NO" sz="4000" dirty="0" smtClean="0"/>
              <a:t>Positivt læringsmiljø</a:t>
            </a:r>
            <a:endParaRPr lang="nb-NO" sz="4000" dirty="0"/>
          </a:p>
        </p:txBody>
      </p:sp>
      <p:cxnSp>
        <p:nvCxnSpPr>
          <p:cNvPr id="5" name="Rett pil 4"/>
          <p:cNvCxnSpPr/>
          <p:nvPr/>
        </p:nvCxnSpPr>
        <p:spPr>
          <a:xfrm>
            <a:off x="3491880" y="1616606"/>
            <a:ext cx="1512168"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Rett pil 6"/>
          <p:cNvCxnSpPr/>
          <p:nvPr/>
        </p:nvCxnSpPr>
        <p:spPr>
          <a:xfrm>
            <a:off x="2699792" y="3802687"/>
            <a:ext cx="187220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Rett pil 8"/>
          <p:cNvCxnSpPr/>
          <p:nvPr/>
        </p:nvCxnSpPr>
        <p:spPr>
          <a:xfrm flipV="1">
            <a:off x="3635896" y="4941168"/>
            <a:ext cx="1368152"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kstSylinder 9"/>
          <p:cNvSpPr txBox="1"/>
          <p:nvPr/>
        </p:nvSpPr>
        <p:spPr>
          <a:xfrm>
            <a:off x="1191" y="908720"/>
            <a:ext cx="5002857" cy="707886"/>
          </a:xfrm>
          <a:prstGeom prst="rect">
            <a:avLst/>
          </a:prstGeom>
          <a:solidFill>
            <a:schemeClr val="accent3">
              <a:lumMod val="20000"/>
              <a:lumOff val="80000"/>
            </a:schemeClr>
          </a:solidFill>
        </p:spPr>
        <p:txBody>
          <a:bodyPr wrap="square" rtlCol="0">
            <a:spAutoFit/>
          </a:bodyPr>
          <a:lstStyle/>
          <a:p>
            <a:r>
              <a:rPr lang="nb-NO" sz="4000" dirty="0" smtClean="0"/>
              <a:t>Høy foreldrestøtte</a:t>
            </a:r>
            <a:endParaRPr lang="nb-NO" sz="4000" dirty="0"/>
          </a:p>
        </p:txBody>
      </p:sp>
      <p:sp>
        <p:nvSpPr>
          <p:cNvPr id="11" name="TekstSylinder 10"/>
          <p:cNvSpPr txBox="1"/>
          <p:nvPr/>
        </p:nvSpPr>
        <p:spPr>
          <a:xfrm>
            <a:off x="0" y="3140968"/>
            <a:ext cx="3635896" cy="707886"/>
          </a:xfrm>
          <a:prstGeom prst="rect">
            <a:avLst/>
          </a:prstGeom>
          <a:solidFill>
            <a:schemeClr val="accent4">
              <a:lumMod val="20000"/>
              <a:lumOff val="80000"/>
            </a:schemeClr>
          </a:solidFill>
        </p:spPr>
        <p:txBody>
          <a:bodyPr wrap="square" rtlCol="0">
            <a:spAutoFit/>
          </a:bodyPr>
          <a:lstStyle/>
          <a:p>
            <a:r>
              <a:rPr lang="nb-NO" sz="4000" dirty="0" smtClean="0"/>
              <a:t>Høy lærerstøtte</a:t>
            </a:r>
            <a:endParaRPr lang="nb-NO" sz="4000" dirty="0"/>
          </a:p>
        </p:txBody>
      </p:sp>
      <p:sp>
        <p:nvSpPr>
          <p:cNvPr id="12" name="TekstSylinder 11"/>
          <p:cNvSpPr txBox="1"/>
          <p:nvPr/>
        </p:nvSpPr>
        <p:spPr>
          <a:xfrm>
            <a:off x="61801" y="5103674"/>
            <a:ext cx="3744416" cy="1754326"/>
          </a:xfrm>
          <a:prstGeom prst="rect">
            <a:avLst/>
          </a:prstGeom>
          <a:solidFill>
            <a:schemeClr val="accent6">
              <a:lumMod val="40000"/>
              <a:lumOff val="60000"/>
            </a:schemeClr>
          </a:solidFill>
        </p:spPr>
        <p:txBody>
          <a:bodyPr wrap="square" rtlCol="0">
            <a:spAutoFit/>
          </a:bodyPr>
          <a:lstStyle/>
          <a:p>
            <a:r>
              <a:rPr lang="nb-NO" sz="3600" dirty="0" smtClean="0"/>
              <a:t>Vennskap mellom elevene ( sosial integrasjon)</a:t>
            </a:r>
            <a:endParaRPr lang="nb-NO" sz="3600" dirty="0"/>
          </a:p>
        </p:txBody>
      </p:sp>
      <p:sp>
        <p:nvSpPr>
          <p:cNvPr id="13" name="TekstSylinder 12"/>
          <p:cNvSpPr txBox="1"/>
          <p:nvPr/>
        </p:nvSpPr>
        <p:spPr>
          <a:xfrm>
            <a:off x="48866" y="1625928"/>
            <a:ext cx="4246773" cy="923330"/>
          </a:xfrm>
          <a:prstGeom prst="rect">
            <a:avLst/>
          </a:prstGeom>
          <a:noFill/>
        </p:spPr>
        <p:txBody>
          <a:bodyPr wrap="square" rtlCol="0">
            <a:spAutoFit/>
          </a:bodyPr>
          <a:lstStyle/>
          <a:p>
            <a:r>
              <a:rPr lang="nb-NO" dirty="0" smtClean="0"/>
              <a:t>Emosjonell </a:t>
            </a:r>
          </a:p>
          <a:p>
            <a:r>
              <a:rPr lang="nb-NO" dirty="0" smtClean="0"/>
              <a:t>Sosial</a:t>
            </a:r>
          </a:p>
          <a:p>
            <a:r>
              <a:rPr lang="nb-NO" dirty="0" smtClean="0"/>
              <a:t>Skolefaglig</a:t>
            </a:r>
            <a:endParaRPr lang="nb-NO" dirty="0"/>
          </a:p>
        </p:txBody>
      </p:sp>
      <p:sp>
        <p:nvSpPr>
          <p:cNvPr id="14" name="TekstSylinder 13"/>
          <p:cNvSpPr txBox="1"/>
          <p:nvPr/>
        </p:nvSpPr>
        <p:spPr>
          <a:xfrm>
            <a:off x="1191" y="4005085"/>
            <a:ext cx="3490689" cy="369332"/>
          </a:xfrm>
          <a:prstGeom prst="rect">
            <a:avLst/>
          </a:prstGeom>
          <a:noFill/>
        </p:spPr>
        <p:txBody>
          <a:bodyPr wrap="square" rtlCol="0">
            <a:spAutoFit/>
          </a:bodyPr>
          <a:lstStyle/>
          <a:p>
            <a:r>
              <a:rPr lang="nb-NO" dirty="0" smtClean="0"/>
              <a:t>God klasseledelse</a:t>
            </a:r>
            <a:endParaRPr lang="nb-NO" dirty="0"/>
          </a:p>
        </p:txBody>
      </p:sp>
      <p:sp>
        <p:nvSpPr>
          <p:cNvPr id="4" name="Ellipse 3"/>
          <p:cNvSpPr/>
          <p:nvPr/>
        </p:nvSpPr>
        <p:spPr>
          <a:xfrm>
            <a:off x="1619672" y="1844824"/>
            <a:ext cx="1656184" cy="704434"/>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p:cNvSpPr txBox="1"/>
          <p:nvPr/>
        </p:nvSpPr>
        <p:spPr>
          <a:xfrm>
            <a:off x="1817948" y="1978874"/>
            <a:ext cx="1313892" cy="369332"/>
          </a:xfrm>
          <a:prstGeom prst="rect">
            <a:avLst/>
          </a:prstGeom>
          <a:noFill/>
        </p:spPr>
        <p:txBody>
          <a:bodyPr wrap="square" rtlCol="0">
            <a:spAutoFit/>
          </a:bodyPr>
          <a:lstStyle/>
          <a:p>
            <a:r>
              <a:rPr lang="nb-NO" dirty="0" smtClean="0"/>
              <a:t>Eget barn</a:t>
            </a:r>
            <a:endParaRPr lang="nb-NO" dirty="0"/>
          </a:p>
        </p:txBody>
      </p:sp>
      <p:cxnSp>
        <p:nvCxnSpPr>
          <p:cNvPr id="17" name="Rett pil 16"/>
          <p:cNvCxnSpPr/>
          <p:nvPr/>
        </p:nvCxnSpPr>
        <p:spPr>
          <a:xfrm>
            <a:off x="1259632" y="1772816"/>
            <a:ext cx="486903"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Rett pil 18"/>
          <p:cNvCxnSpPr/>
          <p:nvPr/>
        </p:nvCxnSpPr>
        <p:spPr>
          <a:xfrm>
            <a:off x="755576" y="2048654"/>
            <a:ext cx="747507" cy="1483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Rett pil 20"/>
          <p:cNvCxnSpPr/>
          <p:nvPr/>
        </p:nvCxnSpPr>
        <p:spPr>
          <a:xfrm flipV="1">
            <a:off x="1238040" y="2238292"/>
            <a:ext cx="243451" cy="1411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1619672" y="2549258"/>
            <a:ext cx="1800200" cy="59171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kstSylinder 17"/>
          <p:cNvSpPr txBox="1"/>
          <p:nvPr/>
        </p:nvSpPr>
        <p:spPr>
          <a:xfrm>
            <a:off x="1827455" y="2674600"/>
            <a:ext cx="1457908" cy="369332"/>
          </a:xfrm>
          <a:prstGeom prst="rect">
            <a:avLst/>
          </a:prstGeom>
          <a:noFill/>
        </p:spPr>
        <p:txBody>
          <a:bodyPr wrap="square" rtlCol="0">
            <a:spAutoFit/>
          </a:bodyPr>
          <a:lstStyle/>
          <a:p>
            <a:r>
              <a:rPr lang="nb-NO" dirty="0" smtClean="0"/>
              <a:t>Andres barn</a:t>
            </a:r>
            <a:endParaRPr lang="nb-NO" dirty="0"/>
          </a:p>
        </p:txBody>
      </p:sp>
      <p:cxnSp>
        <p:nvCxnSpPr>
          <p:cNvPr id="23" name="Rett pil 22"/>
          <p:cNvCxnSpPr/>
          <p:nvPr/>
        </p:nvCxnSpPr>
        <p:spPr>
          <a:xfrm>
            <a:off x="1238040" y="2845113"/>
            <a:ext cx="3737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kstSylinder 23"/>
          <p:cNvSpPr txBox="1"/>
          <p:nvPr/>
        </p:nvSpPr>
        <p:spPr>
          <a:xfrm>
            <a:off x="-20981" y="2489865"/>
            <a:ext cx="1403648" cy="646331"/>
          </a:xfrm>
          <a:prstGeom prst="rect">
            <a:avLst/>
          </a:prstGeom>
          <a:solidFill>
            <a:schemeClr val="accent6">
              <a:lumMod val="40000"/>
              <a:lumOff val="60000"/>
            </a:schemeClr>
          </a:solidFill>
        </p:spPr>
        <p:txBody>
          <a:bodyPr wrap="square" rtlCol="0">
            <a:spAutoFit/>
          </a:bodyPr>
          <a:lstStyle/>
          <a:p>
            <a:r>
              <a:rPr lang="nb-NO" dirty="0" smtClean="0"/>
              <a:t>Interesse</a:t>
            </a:r>
          </a:p>
          <a:p>
            <a:r>
              <a:rPr lang="nb-NO" dirty="0" smtClean="0"/>
              <a:t>Engasjement</a:t>
            </a:r>
            <a:endParaRPr lang="nb-NO" dirty="0"/>
          </a:p>
        </p:txBody>
      </p:sp>
    </p:spTree>
    <p:extLst>
      <p:ext uri="{BB962C8B-B14F-4D97-AF65-F5344CB8AC3E}">
        <p14:creationId xmlns:p14="http://schemas.microsoft.com/office/powerpoint/2010/main" val="802214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0" y="0"/>
            <a:ext cx="9144000" cy="6858000"/>
          </a:xfrm>
          <a:prstGeom prst="rect">
            <a:avLst/>
          </a:prstGeom>
          <a:solidFill>
            <a:srgbClr val="FFFF66"/>
          </a:solidFill>
          <a:ln w="9360">
            <a:solidFill>
              <a:srgbClr val="000000"/>
            </a:solidFill>
            <a:miter lim="800000"/>
            <a:headEnd/>
            <a:tailEnd/>
          </a:ln>
        </p:spPr>
        <p:txBody>
          <a:bodyPr wrap="none" anchor="ctr"/>
          <a:lstStyle/>
          <a:p>
            <a:endParaRPr lang="nb-NO"/>
          </a:p>
        </p:txBody>
      </p:sp>
      <p:sp>
        <p:nvSpPr>
          <p:cNvPr id="4099" name="Text Box 2"/>
          <p:cNvSpPr txBox="1">
            <a:spLocks noChangeArrowheads="1"/>
          </p:cNvSpPr>
          <p:nvPr/>
        </p:nvSpPr>
        <p:spPr bwMode="auto">
          <a:xfrm>
            <a:off x="304800" y="457200"/>
            <a:ext cx="8610600" cy="1394870"/>
          </a:xfrm>
          <a:prstGeom prst="rect">
            <a:avLst/>
          </a:prstGeom>
          <a:noFill/>
          <a:ln w="9525">
            <a:noFill/>
            <a:round/>
            <a:headEnd/>
            <a:tailEnd/>
          </a:ln>
        </p:spPr>
        <p:txBody>
          <a:bodyPr lIns="90000" tIns="46800" rIns="90000" bIns="46800">
            <a:spAutoFit/>
          </a:bodyPr>
          <a:lstStyle/>
          <a:p>
            <a:pPr eaLnBrk="0" hangingPunct="0">
              <a:lnSpc>
                <a:spcPct val="100000"/>
              </a:lnSpc>
              <a:spcBef>
                <a:spcPts val="15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err="1">
                <a:solidFill>
                  <a:srgbClr val="000000"/>
                </a:solidFill>
                <a:latin typeface="Times New Roman" pitchFamily="18" charset="0"/>
              </a:rPr>
              <a:t>Det</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er</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mødrene</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som</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står</a:t>
            </a:r>
            <a:r>
              <a:rPr lang="en-GB" sz="2400" dirty="0">
                <a:solidFill>
                  <a:srgbClr val="000000"/>
                </a:solidFill>
                <a:latin typeface="Times New Roman" pitchFamily="18" charset="0"/>
              </a:rPr>
              <a:t> for </a:t>
            </a:r>
            <a:r>
              <a:rPr lang="en-GB" sz="2400" dirty="0" err="1">
                <a:solidFill>
                  <a:srgbClr val="000000"/>
                </a:solidFill>
                <a:latin typeface="Times New Roman" pitchFamily="18" charset="0"/>
              </a:rPr>
              <a:t>størst</a:t>
            </a:r>
            <a:r>
              <a:rPr lang="en-GB" sz="2400" dirty="0">
                <a:solidFill>
                  <a:srgbClr val="000000"/>
                </a:solidFill>
                <a:latin typeface="Times New Roman" pitchFamily="18" charset="0"/>
              </a:rPr>
              <a:t> </a:t>
            </a:r>
            <a:r>
              <a:rPr lang="en-GB" sz="2400" b="1" dirty="0" err="1">
                <a:solidFill>
                  <a:srgbClr val="000000"/>
                </a:solidFill>
                <a:latin typeface="Times New Roman" pitchFamily="18" charset="0"/>
              </a:rPr>
              <a:t>sosial</a:t>
            </a:r>
            <a:r>
              <a:rPr lang="en-GB" sz="2400" b="1" dirty="0">
                <a:solidFill>
                  <a:srgbClr val="000000"/>
                </a:solidFill>
                <a:latin typeface="Times New Roman" pitchFamily="18" charset="0"/>
              </a:rPr>
              <a:t> </a:t>
            </a:r>
            <a:r>
              <a:rPr lang="en-GB" sz="2400" b="1" dirty="0" err="1">
                <a:solidFill>
                  <a:srgbClr val="000000"/>
                </a:solidFill>
                <a:latin typeface="Times New Roman" pitchFamily="18" charset="0"/>
              </a:rPr>
              <a:t>støtte</a:t>
            </a:r>
            <a:r>
              <a:rPr lang="en-GB" sz="2400" dirty="0">
                <a:solidFill>
                  <a:srgbClr val="000000"/>
                </a:solidFill>
                <a:latin typeface="Times New Roman" pitchFamily="18" charset="0"/>
              </a:rPr>
              <a:t> </a:t>
            </a:r>
            <a:r>
              <a:rPr lang="en-GB" sz="2400" dirty="0" smtClean="0">
                <a:solidFill>
                  <a:srgbClr val="000000"/>
                </a:solidFill>
                <a:latin typeface="Times New Roman" pitchFamily="18" charset="0"/>
              </a:rPr>
              <a:t> </a:t>
            </a:r>
            <a:r>
              <a:rPr lang="en-GB" sz="2400" dirty="0" err="1" smtClean="0">
                <a:solidFill>
                  <a:srgbClr val="000000"/>
                </a:solidFill>
                <a:latin typeface="Times New Roman" pitchFamily="18" charset="0"/>
              </a:rPr>
              <a:t>og</a:t>
            </a:r>
            <a:r>
              <a:rPr lang="en-GB" sz="2400" dirty="0" smtClean="0">
                <a:solidFill>
                  <a:srgbClr val="000000"/>
                </a:solidFill>
                <a:latin typeface="Times New Roman" pitchFamily="18" charset="0"/>
              </a:rPr>
              <a:t> </a:t>
            </a:r>
            <a:r>
              <a:rPr lang="en-GB" sz="2400" dirty="0" err="1" smtClean="0">
                <a:solidFill>
                  <a:srgbClr val="000000"/>
                </a:solidFill>
                <a:latin typeface="Times New Roman" pitchFamily="18" charset="0"/>
              </a:rPr>
              <a:t>faglig</a:t>
            </a:r>
            <a:r>
              <a:rPr lang="en-GB" sz="2400" dirty="0" smtClean="0">
                <a:solidFill>
                  <a:srgbClr val="000000"/>
                </a:solidFill>
                <a:latin typeface="Times New Roman" pitchFamily="18" charset="0"/>
              </a:rPr>
              <a:t> </a:t>
            </a:r>
            <a:r>
              <a:rPr lang="en-GB" sz="2400" dirty="0" err="1" smtClean="0">
                <a:solidFill>
                  <a:srgbClr val="000000"/>
                </a:solidFill>
                <a:latin typeface="Times New Roman" pitchFamily="18" charset="0"/>
              </a:rPr>
              <a:t>støtte</a:t>
            </a:r>
            <a:r>
              <a:rPr lang="en-GB" sz="2400" dirty="0" smtClean="0">
                <a:solidFill>
                  <a:srgbClr val="000000"/>
                </a:solidFill>
                <a:latin typeface="Times New Roman" pitchFamily="18" charset="0"/>
              </a:rPr>
              <a:t> </a:t>
            </a:r>
            <a:r>
              <a:rPr lang="en-GB" sz="2400" dirty="0" err="1" smtClean="0">
                <a:solidFill>
                  <a:srgbClr val="000000"/>
                </a:solidFill>
                <a:latin typeface="Times New Roman" pitchFamily="18" charset="0"/>
              </a:rPr>
              <a:t>i</a:t>
            </a:r>
            <a:r>
              <a:rPr lang="en-GB" sz="2400" dirty="0" smtClean="0">
                <a:solidFill>
                  <a:srgbClr val="000000"/>
                </a:solidFill>
                <a:latin typeface="Times New Roman" pitchFamily="18" charset="0"/>
              </a:rPr>
              <a:t> </a:t>
            </a:r>
            <a:r>
              <a:rPr lang="en-GB" sz="2400" dirty="0" err="1">
                <a:solidFill>
                  <a:srgbClr val="000000"/>
                </a:solidFill>
                <a:latin typeface="Times New Roman" pitchFamily="18" charset="0"/>
              </a:rPr>
              <a:t>forhold</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til</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skole</a:t>
            </a:r>
            <a:r>
              <a:rPr lang="en-GB" sz="2400" dirty="0">
                <a:solidFill>
                  <a:srgbClr val="000000"/>
                </a:solidFill>
                <a:latin typeface="Times New Roman" pitchFamily="18" charset="0"/>
              </a:rPr>
              <a:t>.</a:t>
            </a:r>
          </a:p>
          <a:p>
            <a:pPr eaLnBrk="0" hangingPunct="0">
              <a:lnSpc>
                <a:spcPct val="100000"/>
              </a:lnSpc>
              <a:spcBef>
                <a:spcPts val="15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400" dirty="0">
              <a:solidFill>
                <a:srgbClr val="000000"/>
              </a:solidFill>
              <a:latin typeface="Times New Roman" pitchFamily="18" charset="0"/>
            </a:endParaRPr>
          </a:p>
        </p:txBody>
      </p:sp>
      <p:sp>
        <p:nvSpPr>
          <p:cNvPr id="4100" name="Rectangle 3"/>
          <p:cNvSpPr>
            <a:spLocks noChangeArrowheads="1"/>
          </p:cNvSpPr>
          <p:nvPr/>
        </p:nvSpPr>
        <p:spPr bwMode="auto">
          <a:xfrm>
            <a:off x="381000" y="1371600"/>
            <a:ext cx="3962400" cy="2286000"/>
          </a:xfrm>
          <a:prstGeom prst="rect">
            <a:avLst/>
          </a:prstGeom>
          <a:solidFill>
            <a:srgbClr val="BBE0E3"/>
          </a:solidFill>
          <a:ln w="9360">
            <a:solidFill>
              <a:srgbClr val="000000"/>
            </a:solidFill>
            <a:miter lim="800000"/>
            <a:headEnd/>
            <a:tailEnd/>
          </a:ln>
        </p:spPr>
        <p:txBody>
          <a:bodyPr wrap="none" anchor="ctr"/>
          <a:lstStyle/>
          <a:p>
            <a:endParaRPr lang="nb-NO"/>
          </a:p>
        </p:txBody>
      </p:sp>
      <p:sp>
        <p:nvSpPr>
          <p:cNvPr id="4101" name="Text Box 4"/>
          <p:cNvSpPr txBox="1">
            <a:spLocks noChangeArrowheads="1"/>
          </p:cNvSpPr>
          <p:nvPr/>
        </p:nvSpPr>
        <p:spPr bwMode="auto">
          <a:xfrm>
            <a:off x="609600" y="1447800"/>
            <a:ext cx="3429000" cy="2428486"/>
          </a:xfrm>
          <a:prstGeom prst="rect">
            <a:avLst/>
          </a:prstGeom>
          <a:noFill/>
          <a:ln w="9525">
            <a:noFill/>
            <a:round/>
            <a:headEnd/>
            <a:tailEnd/>
          </a:ln>
        </p:spPr>
        <p:txBody>
          <a:bodyPr lIns="90000" tIns="46800" rIns="90000" bIns="46800">
            <a:spAutoFit/>
          </a:bodyPr>
          <a:lstStyle/>
          <a:p>
            <a:pPr eaLnBrk="0" hangingPunct="0">
              <a:lnSpc>
                <a:spcPct val="100000"/>
              </a:lnSpc>
              <a:spcBef>
                <a:spcPts val="37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6000" dirty="0" err="1">
                <a:solidFill>
                  <a:srgbClr val="000000"/>
                </a:solidFill>
                <a:latin typeface="Times New Roman" pitchFamily="18" charset="0"/>
              </a:rPr>
              <a:t>Mødre</a:t>
            </a:r>
            <a:endParaRPr lang="en-GB" sz="6000" dirty="0">
              <a:solidFill>
                <a:srgbClr val="000000"/>
              </a:solidFill>
              <a:latin typeface="Times New Roman" pitchFamily="18" charset="0"/>
            </a:endParaRPr>
          </a:p>
          <a:p>
            <a:pPr eaLnBrk="0" hangingPunct="0">
              <a:lnSpc>
                <a:spcPct val="100000"/>
              </a:lnSpc>
              <a:spcBef>
                <a:spcPts val="37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6000" dirty="0" smtClean="0">
                <a:solidFill>
                  <a:srgbClr val="000000"/>
                </a:solidFill>
                <a:latin typeface="Times New Roman" pitchFamily="18" charset="0"/>
              </a:rPr>
              <a:t>80</a:t>
            </a:r>
            <a:r>
              <a:rPr lang="en-GB" sz="6000" dirty="0">
                <a:solidFill>
                  <a:srgbClr val="000000"/>
                </a:solidFill>
                <a:latin typeface="Times New Roman" pitchFamily="18" charset="0"/>
              </a:rPr>
              <a:t>%</a:t>
            </a:r>
          </a:p>
        </p:txBody>
      </p:sp>
      <p:sp>
        <p:nvSpPr>
          <p:cNvPr id="4102" name="Rectangle 5"/>
          <p:cNvSpPr>
            <a:spLocks noChangeArrowheads="1"/>
          </p:cNvSpPr>
          <p:nvPr/>
        </p:nvSpPr>
        <p:spPr bwMode="auto">
          <a:xfrm>
            <a:off x="4495800" y="1371600"/>
            <a:ext cx="4267200" cy="2362200"/>
          </a:xfrm>
          <a:prstGeom prst="rect">
            <a:avLst/>
          </a:prstGeom>
          <a:solidFill>
            <a:srgbClr val="FFCCCC"/>
          </a:solidFill>
          <a:ln w="9360">
            <a:solidFill>
              <a:srgbClr val="000000"/>
            </a:solidFill>
            <a:miter lim="800000"/>
            <a:headEnd/>
            <a:tailEnd/>
          </a:ln>
        </p:spPr>
        <p:txBody>
          <a:bodyPr wrap="none" anchor="ctr"/>
          <a:lstStyle/>
          <a:p>
            <a:endParaRPr lang="nb-NO"/>
          </a:p>
        </p:txBody>
      </p:sp>
      <p:sp>
        <p:nvSpPr>
          <p:cNvPr id="4103" name="Text Box 6"/>
          <p:cNvSpPr txBox="1">
            <a:spLocks noChangeArrowheads="1"/>
          </p:cNvSpPr>
          <p:nvPr/>
        </p:nvSpPr>
        <p:spPr bwMode="auto">
          <a:xfrm>
            <a:off x="4572000" y="1371600"/>
            <a:ext cx="4038600" cy="2428486"/>
          </a:xfrm>
          <a:prstGeom prst="rect">
            <a:avLst/>
          </a:prstGeom>
          <a:noFill/>
          <a:ln w="9525">
            <a:noFill/>
            <a:round/>
            <a:headEnd/>
            <a:tailEnd/>
          </a:ln>
        </p:spPr>
        <p:txBody>
          <a:bodyPr lIns="90000" tIns="46800" rIns="90000" bIns="46800">
            <a:spAutoFit/>
          </a:bodyPr>
          <a:lstStyle/>
          <a:p>
            <a:pPr eaLnBrk="0" hangingPunct="0">
              <a:lnSpc>
                <a:spcPct val="100000"/>
              </a:lnSpc>
              <a:spcBef>
                <a:spcPts val="37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6000" dirty="0" smtClean="0">
                <a:solidFill>
                  <a:srgbClr val="000000"/>
                </a:solidFill>
                <a:latin typeface="Times New Roman" pitchFamily="18" charset="0"/>
              </a:rPr>
              <a:t>        </a:t>
            </a:r>
            <a:r>
              <a:rPr lang="en-GB" sz="6000" dirty="0" err="1" smtClean="0">
                <a:solidFill>
                  <a:srgbClr val="000000"/>
                </a:solidFill>
                <a:latin typeface="Times New Roman" pitchFamily="18" charset="0"/>
              </a:rPr>
              <a:t>Fedre</a:t>
            </a:r>
            <a:endParaRPr lang="en-GB" sz="6000" dirty="0">
              <a:solidFill>
                <a:srgbClr val="000000"/>
              </a:solidFill>
              <a:latin typeface="Times New Roman" pitchFamily="18" charset="0"/>
            </a:endParaRPr>
          </a:p>
          <a:p>
            <a:pPr eaLnBrk="0" hangingPunct="0">
              <a:lnSpc>
                <a:spcPct val="100000"/>
              </a:lnSpc>
              <a:spcBef>
                <a:spcPts val="37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6000" dirty="0" smtClean="0">
                <a:solidFill>
                  <a:srgbClr val="000000"/>
                </a:solidFill>
                <a:latin typeface="Times New Roman" pitchFamily="18" charset="0"/>
              </a:rPr>
              <a:t>           5%</a:t>
            </a:r>
            <a:endParaRPr lang="en-GB" sz="6000" dirty="0">
              <a:solidFill>
                <a:srgbClr val="000000"/>
              </a:solidFill>
              <a:latin typeface="Times New Roman" pitchFamily="18" charset="0"/>
            </a:endParaRPr>
          </a:p>
        </p:txBody>
      </p:sp>
      <p:sp>
        <p:nvSpPr>
          <p:cNvPr id="4104" name="Text Box 7"/>
          <p:cNvSpPr txBox="1">
            <a:spLocks noChangeArrowheads="1"/>
          </p:cNvSpPr>
          <p:nvPr/>
        </p:nvSpPr>
        <p:spPr bwMode="auto">
          <a:xfrm>
            <a:off x="226765" y="3657600"/>
            <a:ext cx="8565629" cy="3272307"/>
          </a:xfrm>
          <a:prstGeom prst="rect">
            <a:avLst/>
          </a:prstGeom>
          <a:noFill/>
          <a:ln w="9525">
            <a:noFill/>
            <a:round/>
            <a:headEnd/>
            <a:tailEnd/>
          </a:ln>
        </p:spPr>
        <p:txBody>
          <a:bodyPr wrap="square" lIns="90000" tIns="46800" rIns="90000" bIns="46800">
            <a:spAutoFit/>
          </a:bodyPr>
          <a:lstStyle/>
          <a:p>
            <a:pPr eaLnBrk="0" hangingPunct="0">
              <a:lnSpc>
                <a:spcPct val="100000"/>
              </a:lnSpc>
              <a:spcBef>
                <a:spcPts val="1500"/>
              </a:spcBef>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Leksehjelp</a:t>
            </a:r>
            <a:endParaRPr lang="en-GB" sz="2400" dirty="0">
              <a:solidFill>
                <a:srgbClr val="000000"/>
              </a:solidFill>
              <a:latin typeface="Times New Roman" pitchFamily="18" charset="0"/>
            </a:endParaRPr>
          </a:p>
          <a:p>
            <a:pPr eaLnBrk="0" hangingPunct="0">
              <a:lnSpc>
                <a:spcPct val="100000"/>
              </a:lnSpc>
              <a:spcBef>
                <a:spcPts val="1500"/>
              </a:spcBef>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Fremmøte</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på</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konferanser-foreldremøter</a:t>
            </a:r>
            <a:r>
              <a:rPr lang="en-GB" sz="2400" dirty="0">
                <a:solidFill>
                  <a:srgbClr val="000000"/>
                </a:solidFill>
                <a:latin typeface="Times New Roman" pitchFamily="18" charset="0"/>
              </a:rPr>
              <a:t> etc.</a:t>
            </a:r>
          </a:p>
          <a:p>
            <a:pPr eaLnBrk="0" hangingPunct="0">
              <a:lnSpc>
                <a:spcPct val="100000"/>
              </a:lnSpc>
              <a:spcBef>
                <a:spcPts val="1500"/>
              </a:spcBef>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Kontakt</a:t>
            </a:r>
            <a:r>
              <a:rPr lang="en-GB" sz="2400" dirty="0">
                <a:solidFill>
                  <a:srgbClr val="000000"/>
                </a:solidFill>
                <a:latin typeface="Times New Roman" pitchFamily="18" charset="0"/>
              </a:rPr>
              <a:t> med </a:t>
            </a:r>
            <a:r>
              <a:rPr lang="en-GB" sz="2400" dirty="0" err="1">
                <a:solidFill>
                  <a:srgbClr val="000000"/>
                </a:solidFill>
                <a:latin typeface="Times New Roman" pitchFamily="18" charset="0"/>
              </a:rPr>
              <a:t>lærere</a:t>
            </a:r>
            <a:r>
              <a:rPr lang="en-GB" sz="2400" dirty="0">
                <a:solidFill>
                  <a:srgbClr val="000000"/>
                </a:solidFill>
                <a:latin typeface="Times New Roman" pitchFamily="18" charset="0"/>
              </a:rPr>
              <a:t>/</a:t>
            </a:r>
            <a:r>
              <a:rPr lang="en-GB" sz="2400" dirty="0" err="1">
                <a:solidFill>
                  <a:srgbClr val="000000"/>
                </a:solidFill>
                <a:latin typeface="Times New Roman" pitchFamily="18" charset="0"/>
              </a:rPr>
              <a:t>skole</a:t>
            </a:r>
            <a:r>
              <a:rPr lang="en-GB" sz="2400" dirty="0">
                <a:solidFill>
                  <a:srgbClr val="000000"/>
                </a:solidFill>
                <a:latin typeface="Times New Roman" pitchFamily="18" charset="0"/>
              </a:rPr>
              <a:t>.</a:t>
            </a:r>
          </a:p>
          <a:p>
            <a:pPr eaLnBrk="0" hangingPunct="0">
              <a:lnSpc>
                <a:spcPct val="100000"/>
              </a:lnSpc>
              <a:spcBef>
                <a:spcPts val="1500"/>
              </a:spcBef>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Deltakelse</a:t>
            </a:r>
            <a:r>
              <a:rPr lang="en-GB" sz="2400" dirty="0">
                <a:solidFill>
                  <a:srgbClr val="000000"/>
                </a:solidFill>
                <a:latin typeface="Times New Roman" pitchFamily="18" charset="0"/>
              </a:rPr>
              <a:t> ( </a:t>
            </a:r>
            <a:r>
              <a:rPr lang="en-GB" sz="2400" dirty="0" err="1">
                <a:solidFill>
                  <a:srgbClr val="000000"/>
                </a:solidFill>
                <a:latin typeface="Times New Roman" pitchFamily="18" charset="0"/>
              </a:rPr>
              <a:t>turer</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oppvisninger</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etc</a:t>
            </a:r>
            <a:r>
              <a:rPr lang="en-GB" sz="2400" dirty="0">
                <a:solidFill>
                  <a:srgbClr val="000000"/>
                </a:solidFill>
                <a:latin typeface="Times New Roman" pitchFamily="18" charset="0"/>
              </a:rPr>
              <a:t>)</a:t>
            </a:r>
          </a:p>
          <a:p>
            <a:pPr eaLnBrk="0" hangingPunct="0">
              <a:lnSpc>
                <a:spcPct val="100000"/>
              </a:lnSpc>
              <a:spcBef>
                <a:spcPts val="1500"/>
              </a:spcBef>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Oppfølging</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av</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skolerelaterte</a:t>
            </a:r>
            <a:r>
              <a:rPr lang="en-GB" sz="2400" dirty="0">
                <a:solidFill>
                  <a:srgbClr val="000000"/>
                </a:solidFill>
                <a:latin typeface="Times New Roman" pitchFamily="18" charset="0"/>
              </a:rPr>
              <a:t> ting</a:t>
            </a:r>
            <a:r>
              <a:rPr lang="en-GB" sz="2400" dirty="0" smtClean="0">
                <a:solidFill>
                  <a:srgbClr val="000000"/>
                </a:solidFill>
                <a:latin typeface="Times New Roman" pitchFamily="18" charset="0"/>
              </a:rPr>
              <a:t>.</a:t>
            </a:r>
          </a:p>
          <a:p>
            <a:pPr eaLnBrk="0" hangingPunct="0">
              <a:lnSpc>
                <a:spcPct val="100000"/>
              </a:lnSpc>
              <a:spcBef>
                <a:spcPts val="1500"/>
              </a:spcBef>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err="1" smtClean="0">
                <a:solidFill>
                  <a:srgbClr val="000000"/>
                </a:solidFill>
                <a:latin typeface="Times New Roman" pitchFamily="18" charset="0"/>
              </a:rPr>
              <a:t>Bidrag</a:t>
            </a:r>
            <a:r>
              <a:rPr lang="en-GB" sz="2400" dirty="0" smtClean="0">
                <a:solidFill>
                  <a:srgbClr val="000000"/>
                </a:solidFill>
                <a:latin typeface="Times New Roman" pitchFamily="18" charset="0"/>
              </a:rPr>
              <a:t> </a:t>
            </a:r>
            <a:r>
              <a:rPr lang="en-GB" sz="2400" dirty="0" err="1" smtClean="0">
                <a:solidFill>
                  <a:srgbClr val="000000"/>
                </a:solidFill>
                <a:latin typeface="Times New Roman" pitchFamily="18" charset="0"/>
              </a:rPr>
              <a:t>til</a:t>
            </a:r>
            <a:r>
              <a:rPr lang="en-GB" sz="2400" dirty="0" smtClean="0">
                <a:solidFill>
                  <a:srgbClr val="000000"/>
                </a:solidFill>
                <a:latin typeface="Times New Roman" pitchFamily="18" charset="0"/>
              </a:rPr>
              <a:t> </a:t>
            </a:r>
            <a:r>
              <a:rPr lang="en-GB" sz="2400" dirty="0" err="1" smtClean="0">
                <a:solidFill>
                  <a:srgbClr val="000000"/>
                </a:solidFill>
                <a:latin typeface="Times New Roman" pitchFamily="18" charset="0"/>
              </a:rPr>
              <a:t>læringsmiljøtiltak</a:t>
            </a:r>
            <a:endParaRPr lang="en-GB" sz="2400" dirty="0">
              <a:solidFill>
                <a:srgbClr val="000000"/>
              </a:solidFill>
              <a:latin typeface="Times New Roman" pitchFamily="18" charset="0"/>
            </a:endParaRPr>
          </a:p>
        </p:txBody>
      </p:sp>
      <p:sp>
        <p:nvSpPr>
          <p:cNvPr id="4105" name="Text Box 8"/>
          <p:cNvSpPr txBox="1">
            <a:spLocks noChangeArrowheads="1"/>
          </p:cNvSpPr>
          <p:nvPr/>
        </p:nvSpPr>
        <p:spPr bwMode="auto">
          <a:xfrm>
            <a:off x="5940425" y="5445125"/>
            <a:ext cx="2879725" cy="368300"/>
          </a:xfrm>
          <a:prstGeom prst="rect">
            <a:avLst/>
          </a:prstGeom>
          <a:noFill/>
          <a:ln w="9525">
            <a:noFill/>
            <a:round/>
            <a:headEnd/>
            <a:tailEnd/>
          </a:ln>
        </p:spPr>
        <p:txBody>
          <a:bodyPr lIns="90000" tIns="46800" rIns="90000" bIns="46800">
            <a:spAutoFit/>
          </a:bodyPr>
          <a:lstStyle/>
          <a:p>
            <a:pPr>
              <a:lnSpc>
                <a:spcPct val="100000"/>
              </a:lnSpc>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Ref.Thomas Nordahl</a:t>
            </a:r>
          </a:p>
        </p:txBody>
      </p:sp>
      <p:sp>
        <p:nvSpPr>
          <p:cNvPr id="10" name="Ellipse 9"/>
          <p:cNvSpPr/>
          <p:nvPr/>
        </p:nvSpPr>
        <p:spPr>
          <a:xfrm>
            <a:off x="3275856" y="2132856"/>
            <a:ext cx="2376264" cy="86409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ekstSylinder 10"/>
          <p:cNvSpPr txBox="1"/>
          <p:nvPr/>
        </p:nvSpPr>
        <p:spPr>
          <a:xfrm>
            <a:off x="3779912" y="1988840"/>
            <a:ext cx="1728192" cy="1046440"/>
          </a:xfrm>
          <a:prstGeom prst="rect">
            <a:avLst/>
          </a:prstGeom>
          <a:noFill/>
        </p:spPr>
        <p:txBody>
          <a:bodyPr wrap="square" rtlCol="0">
            <a:spAutoFit/>
          </a:bodyPr>
          <a:lstStyle/>
          <a:p>
            <a:endParaRPr lang="nb-NO" dirty="0" smtClean="0"/>
          </a:p>
          <a:p>
            <a:r>
              <a:rPr lang="nb-NO" sz="4400" dirty="0" smtClean="0"/>
              <a:t>15%</a:t>
            </a:r>
            <a:endParaRPr lang="nb-NO" sz="4400" dirty="0"/>
          </a:p>
        </p:txBody>
      </p:sp>
    </p:spTree>
    <p:extLst>
      <p:ext uri="{BB962C8B-B14F-4D97-AF65-F5344CB8AC3E}">
        <p14:creationId xmlns:p14="http://schemas.microsoft.com/office/powerpoint/2010/main" val="34454335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ChangeArrowheads="1"/>
          </p:cNvSpPr>
          <p:nvPr/>
        </p:nvSpPr>
        <p:spPr bwMode="auto">
          <a:xfrm>
            <a:off x="0" y="-76200"/>
            <a:ext cx="9144000" cy="6934200"/>
          </a:xfrm>
          <a:prstGeom prst="rect">
            <a:avLst/>
          </a:prstGeom>
          <a:solidFill>
            <a:srgbClr val="FFCC66"/>
          </a:solidFill>
          <a:ln w="9360">
            <a:solidFill>
              <a:srgbClr val="000000"/>
            </a:solidFill>
            <a:miter lim="800000"/>
            <a:headEnd/>
            <a:tailEnd/>
          </a:ln>
        </p:spPr>
        <p:txBody>
          <a:bodyPr wrap="none" anchor="ctr"/>
          <a:lstStyle/>
          <a:p>
            <a:endParaRPr lang="nb-NO"/>
          </a:p>
        </p:txBody>
      </p:sp>
      <p:sp>
        <p:nvSpPr>
          <p:cNvPr id="70659" name="Text Box 2"/>
          <p:cNvSpPr txBox="1">
            <a:spLocks noChangeArrowheads="1"/>
          </p:cNvSpPr>
          <p:nvPr/>
        </p:nvSpPr>
        <p:spPr bwMode="auto">
          <a:xfrm>
            <a:off x="0" y="0"/>
            <a:ext cx="8382000" cy="703263"/>
          </a:xfrm>
          <a:prstGeom prst="rect">
            <a:avLst/>
          </a:prstGeom>
          <a:noFill/>
          <a:ln w="9525">
            <a:noFill/>
            <a:round/>
            <a:headEnd/>
            <a:tailEnd/>
          </a:ln>
        </p:spPr>
        <p:txBody>
          <a:bodyPr lIns="90000" tIns="46800" rIns="90000" bIns="46800">
            <a:spAutoFit/>
          </a:bodyPr>
          <a:lstStyle/>
          <a:p>
            <a:pPr eaLnBrk="0" hangingPunct="0">
              <a:lnSpc>
                <a:spcPct val="100000"/>
              </a:lnSpc>
              <a:spcBef>
                <a:spcPts val="25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a:solidFill>
                  <a:srgbClr val="000000"/>
                </a:solidFill>
                <a:latin typeface="Times New Roman" pitchFamily="18" charset="0"/>
              </a:rPr>
              <a:t>Barn og ulikheter.</a:t>
            </a:r>
          </a:p>
        </p:txBody>
      </p:sp>
      <p:sp>
        <p:nvSpPr>
          <p:cNvPr id="70660" name="Text Box 3"/>
          <p:cNvSpPr txBox="1">
            <a:spLocks noChangeArrowheads="1"/>
          </p:cNvSpPr>
          <p:nvPr/>
        </p:nvSpPr>
        <p:spPr bwMode="auto">
          <a:xfrm>
            <a:off x="0" y="784225"/>
            <a:ext cx="9144000" cy="6111546"/>
          </a:xfrm>
          <a:prstGeom prst="rect">
            <a:avLst/>
          </a:prstGeom>
          <a:solidFill>
            <a:srgbClr val="66FFFF"/>
          </a:solidFill>
          <a:ln w="9525">
            <a:noFill/>
            <a:round/>
            <a:headEnd/>
            <a:tailEnd/>
          </a:ln>
        </p:spPr>
        <p:txBody>
          <a:bodyPr lIns="90000" tIns="46800" rIns="90000" bIns="46800">
            <a:spAutoFit/>
          </a:bodyPr>
          <a:lstStyle/>
          <a:p>
            <a:pPr eaLnBrk="0" hangingPunct="0">
              <a:lnSpc>
                <a:spcPct val="100000"/>
              </a:lnSpc>
              <a:spcBef>
                <a:spcPts val="17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a:solidFill>
                  <a:srgbClr val="000000"/>
                </a:solidFill>
                <a:latin typeface="Times New Roman" pitchFamily="18" charset="0"/>
              </a:rPr>
              <a:t>Den </a:t>
            </a:r>
            <a:r>
              <a:rPr lang="en-GB" sz="2400" dirty="0" err="1">
                <a:solidFill>
                  <a:srgbClr val="000000"/>
                </a:solidFill>
                <a:latin typeface="Times New Roman" pitchFamily="18" charset="0"/>
              </a:rPr>
              <a:t>viktigste</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faktoren</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i</a:t>
            </a:r>
            <a:r>
              <a:rPr lang="en-GB" sz="2400" dirty="0">
                <a:solidFill>
                  <a:srgbClr val="000000"/>
                </a:solidFill>
                <a:latin typeface="Times New Roman" pitchFamily="18" charset="0"/>
              </a:rPr>
              <a:t> barns </a:t>
            </a:r>
            <a:r>
              <a:rPr lang="en-GB" sz="2400" dirty="0" err="1">
                <a:solidFill>
                  <a:srgbClr val="000000"/>
                </a:solidFill>
                <a:latin typeface="Times New Roman" pitchFamily="18" charset="0"/>
              </a:rPr>
              <a:t>utvikling</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og</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læring</a:t>
            </a:r>
            <a:r>
              <a:rPr lang="en-GB" sz="2400" dirty="0">
                <a:solidFill>
                  <a:srgbClr val="000000"/>
                </a:solidFill>
                <a:latin typeface="Times New Roman" pitchFamily="18" charset="0"/>
              </a:rPr>
              <a:t> ( </a:t>
            </a:r>
            <a:r>
              <a:rPr lang="en-GB" sz="2400" dirty="0" err="1">
                <a:solidFill>
                  <a:srgbClr val="000000"/>
                </a:solidFill>
                <a:latin typeface="Times New Roman" pitchFamily="18" charset="0"/>
              </a:rPr>
              <a:t>suksess</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på</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skolen</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er</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kjærlighet</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og</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delaktighet</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fra</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begge</a:t>
            </a:r>
            <a:r>
              <a:rPr lang="en-GB" sz="2400" dirty="0">
                <a:solidFill>
                  <a:srgbClr val="000000"/>
                </a:solidFill>
                <a:latin typeface="Times New Roman" pitchFamily="18" charset="0"/>
              </a:rPr>
              <a:t> </a:t>
            </a:r>
            <a:r>
              <a:rPr lang="en-GB" sz="2400" dirty="0" err="1" smtClean="0">
                <a:solidFill>
                  <a:srgbClr val="000000"/>
                </a:solidFill>
                <a:latin typeface="Times New Roman" pitchFamily="18" charset="0"/>
              </a:rPr>
              <a:t>foreldrene</a:t>
            </a:r>
            <a:r>
              <a:rPr lang="en-GB" sz="2400" dirty="0" smtClean="0">
                <a:solidFill>
                  <a:srgbClr val="000000"/>
                </a:solidFill>
                <a:latin typeface="Times New Roman" pitchFamily="18" charset="0"/>
              </a:rPr>
              <a:t>.(</a:t>
            </a:r>
            <a:r>
              <a:rPr lang="en-GB" sz="2400" dirty="0" err="1" smtClean="0">
                <a:solidFill>
                  <a:srgbClr val="000000"/>
                </a:solidFill>
                <a:latin typeface="Times New Roman" pitchFamily="18" charset="0"/>
              </a:rPr>
              <a:t>uansett</a:t>
            </a:r>
            <a:r>
              <a:rPr lang="en-GB" sz="2400" dirty="0" smtClean="0">
                <a:solidFill>
                  <a:srgbClr val="000000"/>
                </a:solidFill>
                <a:latin typeface="Times New Roman" pitchFamily="18" charset="0"/>
              </a:rPr>
              <a:t> om de </a:t>
            </a:r>
            <a:r>
              <a:rPr lang="en-GB" sz="2400" dirty="0" err="1" smtClean="0">
                <a:solidFill>
                  <a:srgbClr val="000000"/>
                </a:solidFill>
                <a:latin typeface="Times New Roman" pitchFamily="18" charset="0"/>
              </a:rPr>
              <a:t>er</a:t>
            </a:r>
            <a:r>
              <a:rPr lang="en-GB" sz="2400" dirty="0" smtClean="0">
                <a:solidFill>
                  <a:srgbClr val="000000"/>
                </a:solidFill>
                <a:latin typeface="Times New Roman" pitchFamily="18" charset="0"/>
              </a:rPr>
              <a:t> </a:t>
            </a:r>
            <a:r>
              <a:rPr lang="en-GB" sz="2400" dirty="0" err="1" smtClean="0">
                <a:solidFill>
                  <a:srgbClr val="000000"/>
                </a:solidFill>
                <a:latin typeface="Times New Roman" pitchFamily="18" charset="0"/>
              </a:rPr>
              <a:t>skilt</a:t>
            </a:r>
            <a:r>
              <a:rPr lang="en-GB" sz="2400" dirty="0" smtClean="0">
                <a:solidFill>
                  <a:srgbClr val="000000"/>
                </a:solidFill>
                <a:latin typeface="Times New Roman" pitchFamily="18" charset="0"/>
              </a:rPr>
              <a:t> </a:t>
            </a:r>
            <a:r>
              <a:rPr lang="en-GB" sz="2400" dirty="0" err="1" smtClean="0">
                <a:solidFill>
                  <a:srgbClr val="000000"/>
                </a:solidFill>
                <a:latin typeface="Times New Roman" pitchFamily="18" charset="0"/>
              </a:rPr>
              <a:t>eller</a:t>
            </a:r>
            <a:r>
              <a:rPr lang="en-GB" sz="2400" dirty="0" smtClean="0">
                <a:solidFill>
                  <a:srgbClr val="000000"/>
                </a:solidFill>
                <a:latin typeface="Times New Roman" pitchFamily="18" charset="0"/>
              </a:rPr>
              <a:t> </a:t>
            </a:r>
            <a:r>
              <a:rPr lang="en-GB" sz="2400" dirty="0" err="1" smtClean="0">
                <a:solidFill>
                  <a:srgbClr val="000000"/>
                </a:solidFill>
                <a:latin typeface="Times New Roman" pitchFamily="18" charset="0"/>
              </a:rPr>
              <a:t>bor</a:t>
            </a:r>
            <a:r>
              <a:rPr lang="en-GB" sz="2400" dirty="0" smtClean="0">
                <a:solidFill>
                  <a:srgbClr val="000000"/>
                </a:solidFill>
                <a:latin typeface="Times New Roman" pitchFamily="18" charset="0"/>
              </a:rPr>
              <a:t> </a:t>
            </a:r>
            <a:r>
              <a:rPr lang="en-GB" sz="2400" dirty="0" err="1" smtClean="0">
                <a:solidFill>
                  <a:srgbClr val="000000"/>
                </a:solidFill>
                <a:latin typeface="Times New Roman" pitchFamily="18" charset="0"/>
              </a:rPr>
              <a:t>sammen</a:t>
            </a:r>
            <a:r>
              <a:rPr lang="en-GB" sz="2400" dirty="0" smtClean="0">
                <a:solidFill>
                  <a:srgbClr val="000000"/>
                </a:solidFill>
                <a:latin typeface="Times New Roman" pitchFamily="18" charset="0"/>
              </a:rPr>
              <a:t>) </a:t>
            </a:r>
            <a:r>
              <a:rPr lang="en-GB" sz="2800" dirty="0" err="1" smtClean="0">
                <a:solidFill>
                  <a:srgbClr val="FF0000"/>
                </a:solidFill>
                <a:latin typeface="Times New Roman" pitchFamily="18" charset="0"/>
              </a:rPr>
              <a:t>Begge</a:t>
            </a:r>
            <a:r>
              <a:rPr lang="en-GB" sz="2800" dirty="0" smtClean="0">
                <a:solidFill>
                  <a:srgbClr val="FF0000"/>
                </a:solidFill>
                <a:latin typeface="Times New Roman" pitchFamily="18" charset="0"/>
              </a:rPr>
              <a:t> </a:t>
            </a:r>
            <a:r>
              <a:rPr lang="en-GB" sz="2800" dirty="0" err="1">
                <a:solidFill>
                  <a:srgbClr val="FF0000"/>
                </a:solidFill>
                <a:latin typeface="Times New Roman" pitchFamily="18" charset="0"/>
              </a:rPr>
              <a:t>foreldrenes</a:t>
            </a:r>
            <a:r>
              <a:rPr lang="en-GB" sz="2800" dirty="0">
                <a:solidFill>
                  <a:srgbClr val="FF0000"/>
                </a:solidFill>
                <a:latin typeface="Times New Roman" pitchFamily="18" charset="0"/>
              </a:rPr>
              <a:t> </a:t>
            </a:r>
            <a:r>
              <a:rPr lang="en-GB" sz="2800" dirty="0" err="1">
                <a:solidFill>
                  <a:srgbClr val="FF0000"/>
                </a:solidFill>
                <a:latin typeface="Times New Roman" pitchFamily="18" charset="0"/>
              </a:rPr>
              <a:t>stimulering</a:t>
            </a:r>
            <a:r>
              <a:rPr lang="en-GB" sz="2800" dirty="0">
                <a:solidFill>
                  <a:srgbClr val="FF0000"/>
                </a:solidFill>
                <a:latin typeface="Times New Roman" pitchFamily="18" charset="0"/>
              </a:rPr>
              <a:t> </a:t>
            </a:r>
            <a:r>
              <a:rPr lang="en-GB" sz="2800" dirty="0" err="1">
                <a:solidFill>
                  <a:srgbClr val="FF0000"/>
                </a:solidFill>
                <a:latin typeface="Times New Roman" pitchFamily="18" charset="0"/>
              </a:rPr>
              <a:t>er</a:t>
            </a:r>
            <a:r>
              <a:rPr lang="en-GB" sz="2800" dirty="0">
                <a:solidFill>
                  <a:srgbClr val="FF0000"/>
                </a:solidFill>
                <a:latin typeface="Times New Roman" pitchFamily="18" charset="0"/>
              </a:rPr>
              <a:t> 6 ganger </a:t>
            </a:r>
            <a:r>
              <a:rPr lang="en-GB" sz="2800" dirty="0" err="1">
                <a:solidFill>
                  <a:srgbClr val="FF0000"/>
                </a:solidFill>
                <a:latin typeface="Times New Roman" pitchFamily="18" charset="0"/>
              </a:rPr>
              <a:t>viktigere</a:t>
            </a:r>
            <a:r>
              <a:rPr lang="en-GB" sz="2800" dirty="0">
                <a:solidFill>
                  <a:srgbClr val="FF0000"/>
                </a:solidFill>
                <a:latin typeface="Times New Roman" pitchFamily="18" charset="0"/>
              </a:rPr>
              <a:t> </a:t>
            </a:r>
            <a:r>
              <a:rPr lang="en-GB" sz="2800" dirty="0" err="1">
                <a:solidFill>
                  <a:srgbClr val="FF0000"/>
                </a:solidFill>
                <a:latin typeface="Times New Roman" pitchFamily="18" charset="0"/>
              </a:rPr>
              <a:t>enn</a:t>
            </a:r>
            <a:r>
              <a:rPr lang="en-GB" sz="2800" dirty="0">
                <a:solidFill>
                  <a:srgbClr val="FF0000"/>
                </a:solidFill>
                <a:latin typeface="Times New Roman" pitchFamily="18" charset="0"/>
              </a:rPr>
              <a:t> </a:t>
            </a:r>
            <a:r>
              <a:rPr lang="en-GB" sz="2800" dirty="0" err="1">
                <a:solidFill>
                  <a:srgbClr val="FF0000"/>
                </a:solidFill>
                <a:latin typeface="Times New Roman" pitchFamily="18" charset="0"/>
              </a:rPr>
              <a:t>det</a:t>
            </a:r>
            <a:r>
              <a:rPr lang="en-GB" sz="2800" dirty="0">
                <a:solidFill>
                  <a:srgbClr val="FF0000"/>
                </a:solidFill>
                <a:latin typeface="Times New Roman" pitchFamily="18" charset="0"/>
              </a:rPr>
              <a:t> </a:t>
            </a:r>
            <a:r>
              <a:rPr lang="en-GB" sz="2800" dirty="0" err="1">
                <a:solidFill>
                  <a:srgbClr val="FF0000"/>
                </a:solidFill>
                <a:latin typeface="Times New Roman" pitchFamily="18" charset="0"/>
              </a:rPr>
              <a:t>som</a:t>
            </a:r>
            <a:r>
              <a:rPr lang="en-GB" sz="2800" dirty="0">
                <a:solidFill>
                  <a:srgbClr val="FF0000"/>
                </a:solidFill>
                <a:latin typeface="Times New Roman" pitchFamily="18" charset="0"/>
              </a:rPr>
              <a:t> </a:t>
            </a:r>
            <a:r>
              <a:rPr lang="en-GB" sz="2800" dirty="0" err="1">
                <a:solidFill>
                  <a:srgbClr val="FF0000"/>
                </a:solidFill>
                <a:latin typeface="Times New Roman" pitchFamily="18" charset="0"/>
              </a:rPr>
              <a:t>skjer</a:t>
            </a:r>
            <a:r>
              <a:rPr lang="en-GB" sz="2800" dirty="0">
                <a:solidFill>
                  <a:srgbClr val="FF0000"/>
                </a:solidFill>
                <a:latin typeface="Times New Roman" pitchFamily="18" charset="0"/>
              </a:rPr>
              <a:t> </a:t>
            </a:r>
            <a:r>
              <a:rPr lang="en-GB" sz="2800" dirty="0" err="1">
                <a:solidFill>
                  <a:srgbClr val="FF0000"/>
                </a:solidFill>
                <a:latin typeface="Times New Roman" pitchFamily="18" charset="0"/>
              </a:rPr>
              <a:t>på</a:t>
            </a:r>
            <a:r>
              <a:rPr lang="en-GB" sz="2800" dirty="0">
                <a:solidFill>
                  <a:srgbClr val="FF0000"/>
                </a:solidFill>
                <a:latin typeface="Times New Roman" pitchFamily="18" charset="0"/>
              </a:rPr>
              <a:t> </a:t>
            </a:r>
            <a:r>
              <a:rPr lang="en-GB" sz="2800" dirty="0" err="1" smtClean="0">
                <a:solidFill>
                  <a:srgbClr val="FF0000"/>
                </a:solidFill>
                <a:latin typeface="Times New Roman" pitchFamily="18" charset="0"/>
              </a:rPr>
              <a:t>skolen.</a:t>
            </a:r>
            <a:r>
              <a:rPr lang="en-GB" sz="2800" b="1" dirty="0" err="1" smtClean="0">
                <a:latin typeface="Times New Roman" pitchFamily="18" charset="0"/>
              </a:rPr>
              <a:t>Dersom</a:t>
            </a:r>
            <a:r>
              <a:rPr lang="en-GB" sz="2800" b="1" dirty="0" smtClean="0">
                <a:solidFill>
                  <a:srgbClr val="FF0000"/>
                </a:solidFill>
                <a:latin typeface="Times New Roman" pitchFamily="18" charset="0"/>
              </a:rPr>
              <a:t> </a:t>
            </a:r>
            <a:r>
              <a:rPr lang="en-GB" sz="2800" b="1" dirty="0">
                <a:solidFill>
                  <a:srgbClr val="000000"/>
                </a:solidFill>
                <a:latin typeface="Times New Roman" pitchFamily="18" charset="0"/>
              </a:rPr>
              <a:t>vi </a:t>
            </a:r>
            <a:r>
              <a:rPr lang="en-GB" sz="2800" b="1" dirty="0" err="1">
                <a:solidFill>
                  <a:srgbClr val="000000"/>
                </a:solidFill>
                <a:latin typeface="Times New Roman" pitchFamily="18" charset="0"/>
              </a:rPr>
              <a:t>klarer</a:t>
            </a:r>
            <a:r>
              <a:rPr lang="en-GB" sz="2800" b="1" dirty="0">
                <a:solidFill>
                  <a:srgbClr val="000000"/>
                </a:solidFill>
                <a:latin typeface="Times New Roman" pitchFamily="18" charset="0"/>
              </a:rPr>
              <a:t> å </a:t>
            </a:r>
            <a:r>
              <a:rPr lang="en-GB" sz="2800" b="1" dirty="0" err="1">
                <a:solidFill>
                  <a:srgbClr val="000000"/>
                </a:solidFill>
                <a:latin typeface="Times New Roman" pitchFamily="18" charset="0"/>
              </a:rPr>
              <a:t>få</a:t>
            </a:r>
            <a:r>
              <a:rPr lang="en-GB" sz="2800" b="1" dirty="0">
                <a:solidFill>
                  <a:srgbClr val="000000"/>
                </a:solidFill>
                <a:latin typeface="Times New Roman" pitchFamily="18" charset="0"/>
              </a:rPr>
              <a:t> </a:t>
            </a:r>
            <a:r>
              <a:rPr lang="en-GB" sz="2800" b="1" dirty="0" err="1">
                <a:solidFill>
                  <a:srgbClr val="000000"/>
                </a:solidFill>
                <a:latin typeface="Times New Roman" pitchFamily="18" charset="0"/>
              </a:rPr>
              <a:t>alle</a:t>
            </a:r>
            <a:r>
              <a:rPr lang="en-GB" sz="2800" b="1" dirty="0">
                <a:solidFill>
                  <a:srgbClr val="000000"/>
                </a:solidFill>
                <a:latin typeface="Times New Roman" pitchFamily="18" charset="0"/>
              </a:rPr>
              <a:t> </a:t>
            </a:r>
            <a:r>
              <a:rPr lang="en-GB" sz="2800" b="1" dirty="0" err="1">
                <a:solidFill>
                  <a:srgbClr val="000000"/>
                </a:solidFill>
                <a:latin typeface="Times New Roman" pitchFamily="18" charset="0"/>
              </a:rPr>
              <a:t>foreldrene</a:t>
            </a:r>
            <a:r>
              <a:rPr lang="en-GB" sz="2800" b="1" dirty="0">
                <a:solidFill>
                  <a:srgbClr val="000000"/>
                </a:solidFill>
                <a:latin typeface="Times New Roman" pitchFamily="18" charset="0"/>
              </a:rPr>
              <a:t> </a:t>
            </a:r>
            <a:r>
              <a:rPr lang="en-GB" sz="2800" b="1" dirty="0" err="1">
                <a:solidFill>
                  <a:srgbClr val="000000"/>
                </a:solidFill>
                <a:latin typeface="Times New Roman" pitchFamily="18" charset="0"/>
              </a:rPr>
              <a:t>til</a:t>
            </a:r>
            <a:r>
              <a:rPr lang="en-GB" sz="2800" b="1" dirty="0">
                <a:solidFill>
                  <a:srgbClr val="000000"/>
                </a:solidFill>
                <a:latin typeface="Times New Roman" pitchFamily="18" charset="0"/>
              </a:rPr>
              <a:t> å </a:t>
            </a:r>
            <a:r>
              <a:rPr lang="en-GB" sz="2800" b="1" dirty="0" err="1">
                <a:solidFill>
                  <a:srgbClr val="000000"/>
                </a:solidFill>
                <a:latin typeface="Times New Roman" pitchFamily="18" charset="0"/>
              </a:rPr>
              <a:t>stimulere</a:t>
            </a:r>
            <a:r>
              <a:rPr lang="en-GB" sz="2800" b="1" dirty="0">
                <a:solidFill>
                  <a:srgbClr val="000000"/>
                </a:solidFill>
                <a:latin typeface="Times New Roman" pitchFamily="18" charset="0"/>
              </a:rPr>
              <a:t> sine barn like </a:t>
            </a:r>
            <a:r>
              <a:rPr lang="en-GB" sz="2800" b="1" dirty="0" err="1">
                <a:solidFill>
                  <a:srgbClr val="000000"/>
                </a:solidFill>
                <a:latin typeface="Times New Roman" pitchFamily="18" charset="0"/>
              </a:rPr>
              <a:t>godt</a:t>
            </a:r>
            <a:r>
              <a:rPr lang="en-GB" sz="2800" b="1" dirty="0">
                <a:solidFill>
                  <a:srgbClr val="000000"/>
                </a:solidFill>
                <a:latin typeface="Times New Roman" pitchFamily="18" charset="0"/>
              </a:rPr>
              <a:t>, </a:t>
            </a:r>
            <a:r>
              <a:rPr lang="en-GB" sz="2800" b="1" dirty="0" err="1">
                <a:solidFill>
                  <a:srgbClr val="000000"/>
                </a:solidFill>
                <a:latin typeface="Times New Roman" pitchFamily="18" charset="0"/>
              </a:rPr>
              <a:t>så</a:t>
            </a:r>
            <a:r>
              <a:rPr lang="en-GB" sz="2800" b="1" dirty="0">
                <a:solidFill>
                  <a:srgbClr val="000000"/>
                </a:solidFill>
                <a:latin typeface="Times New Roman" pitchFamily="18" charset="0"/>
              </a:rPr>
              <a:t> </a:t>
            </a:r>
            <a:r>
              <a:rPr lang="en-GB" sz="2800" b="1" dirty="0" err="1">
                <a:solidFill>
                  <a:srgbClr val="000000"/>
                </a:solidFill>
                <a:latin typeface="Times New Roman" pitchFamily="18" charset="0"/>
              </a:rPr>
              <a:t>vil</a:t>
            </a:r>
            <a:r>
              <a:rPr lang="en-GB" sz="2800" b="1" dirty="0">
                <a:solidFill>
                  <a:srgbClr val="000000"/>
                </a:solidFill>
                <a:latin typeface="Times New Roman" pitchFamily="18" charset="0"/>
              </a:rPr>
              <a:t> </a:t>
            </a:r>
            <a:r>
              <a:rPr lang="en-GB" sz="2800" b="1" dirty="0" err="1">
                <a:solidFill>
                  <a:srgbClr val="000000"/>
                </a:solidFill>
                <a:latin typeface="Times New Roman" pitchFamily="18" charset="0"/>
              </a:rPr>
              <a:t>dette</a:t>
            </a:r>
            <a:r>
              <a:rPr lang="en-GB" sz="2800" b="1" dirty="0">
                <a:solidFill>
                  <a:srgbClr val="000000"/>
                </a:solidFill>
                <a:latin typeface="Times New Roman" pitchFamily="18" charset="0"/>
              </a:rPr>
              <a:t> </a:t>
            </a:r>
            <a:r>
              <a:rPr lang="en-GB" sz="2800" b="1" dirty="0" err="1">
                <a:solidFill>
                  <a:srgbClr val="000000"/>
                </a:solidFill>
                <a:latin typeface="Times New Roman" pitchFamily="18" charset="0"/>
              </a:rPr>
              <a:t>redusere</a:t>
            </a:r>
            <a:r>
              <a:rPr lang="en-GB" sz="2800" b="1" dirty="0">
                <a:solidFill>
                  <a:srgbClr val="000000"/>
                </a:solidFill>
                <a:latin typeface="Times New Roman" pitchFamily="18" charset="0"/>
              </a:rPr>
              <a:t> </a:t>
            </a:r>
            <a:r>
              <a:rPr lang="en-GB" sz="2800" b="1" dirty="0" err="1">
                <a:solidFill>
                  <a:srgbClr val="000000"/>
                </a:solidFill>
                <a:latin typeface="Times New Roman" pitchFamily="18" charset="0"/>
              </a:rPr>
              <a:t>forskjellen</a:t>
            </a:r>
            <a:r>
              <a:rPr lang="en-GB" sz="2800" b="1" dirty="0">
                <a:solidFill>
                  <a:srgbClr val="000000"/>
                </a:solidFill>
                <a:latin typeface="Times New Roman" pitchFamily="18" charset="0"/>
              </a:rPr>
              <a:t> </a:t>
            </a:r>
            <a:r>
              <a:rPr lang="en-GB" sz="2800" b="1" dirty="0" err="1">
                <a:solidFill>
                  <a:srgbClr val="000000"/>
                </a:solidFill>
                <a:latin typeface="Times New Roman" pitchFamily="18" charset="0"/>
              </a:rPr>
              <a:t>mellom</a:t>
            </a:r>
            <a:r>
              <a:rPr lang="en-GB" sz="2800" b="1" dirty="0">
                <a:solidFill>
                  <a:srgbClr val="000000"/>
                </a:solidFill>
                <a:latin typeface="Times New Roman" pitchFamily="18" charset="0"/>
              </a:rPr>
              <a:t> </a:t>
            </a:r>
            <a:r>
              <a:rPr lang="en-GB" sz="2800" b="1" dirty="0" err="1">
                <a:solidFill>
                  <a:srgbClr val="000000"/>
                </a:solidFill>
                <a:latin typeface="Times New Roman" pitchFamily="18" charset="0"/>
              </a:rPr>
              <a:t>elevene</a:t>
            </a:r>
            <a:r>
              <a:rPr lang="en-GB" sz="2800" b="1" dirty="0">
                <a:solidFill>
                  <a:srgbClr val="000000"/>
                </a:solidFill>
                <a:latin typeface="Times New Roman" pitchFamily="18" charset="0"/>
              </a:rPr>
              <a:t> </a:t>
            </a:r>
            <a:r>
              <a:rPr lang="en-GB" sz="2800" b="1" dirty="0" err="1" smtClean="0">
                <a:solidFill>
                  <a:srgbClr val="000000"/>
                </a:solidFill>
                <a:latin typeface="Times New Roman" pitchFamily="18" charset="0"/>
              </a:rPr>
              <a:t>i</a:t>
            </a:r>
            <a:r>
              <a:rPr lang="en-GB" sz="2800" b="1" dirty="0" smtClean="0">
                <a:solidFill>
                  <a:srgbClr val="000000"/>
                </a:solidFill>
                <a:latin typeface="Times New Roman" pitchFamily="18" charset="0"/>
              </a:rPr>
              <a:t> en </a:t>
            </a:r>
            <a:r>
              <a:rPr lang="en-GB" sz="2800" b="1" dirty="0" err="1" smtClean="0">
                <a:solidFill>
                  <a:srgbClr val="000000"/>
                </a:solidFill>
                <a:latin typeface="Times New Roman" pitchFamily="18" charset="0"/>
              </a:rPr>
              <a:t>klasse</a:t>
            </a:r>
            <a:r>
              <a:rPr lang="en-GB" sz="2800" b="1" dirty="0" smtClean="0">
                <a:solidFill>
                  <a:srgbClr val="000000"/>
                </a:solidFill>
                <a:latin typeface="Times New Roman" pitchFamily="18" charset="0"/>
              </a:rPr>
              <a:t> med </a:t>
            </a:r>
            <a:r>
              <a:rPr lang="en-GB" sz="2800" b="1" dirty="0">
                <a:solidFill>
                  <a:srgbClr val="000000"/>
                </a:solidFill>
                <a:latin typeface="Times New Roman" pitchFamily="18" charset="0"/>
              </a:rPr>
              <a:t>30</a:t>
            </a:r>
            <a:r>
              <a:rPr lang="en-GB" sz="2800" b="1" dirty="0" smtClean="0">
                <a:solidFill>
                  <a:srgbClr val="000000"/>
                </a:solidFill>
                <a:latin typeface="Times New Roman" pitchFamily="18" charset="0"/>
              </a:rPr>
              <a:t>%.</a:t>
            </a:r>
            <a:r>
              <a:rPr lang="en-GB" sz="2400" dirty="0" smtClean="0">
                <a:solidFill>
                  <a:srgbClr val="000000"/>
                </a:solidFill>
                <a:latin typeface="Times New Roman" pitchFamily="18" charset="0"/>
              </a:rPr>
              <a:t>Størst </a:t>
            </a:r>
            <a:r>
              <a:rPr lang="en-GB" sz="2400" dirty="0" err="1">
                <a:solidFill>
                  <a:srgbClr val="000000"/>
                </a:solidFill>
                <a:latin typeface="Times New Roman" pitchFamily="18" charset="0"/>
              </a:rPr>
              <a:t>betydning</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har</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foreldrenes</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stimulering</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mellom</a:t>
            </a:r>
            <a:r>
              <a:rPr lang="en-GB" sz="2400" dirty="0">
                <a:solidFill>
                  <a:srgbClr val="000000"/>
                </a:solidFill>
                <a:latin typeface="Times New Roman" pitchFamily="18" charset="0"/>
              </a:rPr>
              <a:t> 3-7 </a:t>
            </a:r>
            <a:r>
              <a:rPr lang="en-GB" sz="2400" dirty="0" err="1">
                <a:solidFill>
                  <a:srgbClr val="000000"/>
                </a:solidFill>
                <a:latin typeface="Times New Roman" pitchFamily="18" charset="0"/>
              </a:rPr>
              <a:t>års</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alderen</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i</a:t>
            </a:r>
            <a:r>
              <a:rPr lang="en-GB" sz="2400" dirty="0">
                <a:solidFill>
                  <a:srgbClr val="000000"/>
                </a:solidFill>
                <a:latin typeface="Times New Roman" pitchFamily="18" charset="0"/>
              </a:rPr>
              <a:t> 16-års </a:t>
            </a:r>
            <a:r>
              <a:rPr lang="en-GB" sz="2400" dirty="0" err="1">
                <a:solidFill>
                  <a:srgbClr val="000000"/>
                </a:solidFill>
                <a:latin typeface="Times New Roman" pitchFamily="18" charset="0"/>
              </a:rPr>
              <a:t>alderen</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overtar</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skolen</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som</a:t>
            </a:r>
            <a:r>
              <a:rPr lang="en-GB" sz="2400" dirty="0">
                <a:solidFill>
                  <a:srgbClr val="000000"/>
                </a:solidFill>
                <a:latin typeface="Times New Roman" pitchFamily="18" charset="0"/>
              </a:rPr>
              <a:t> den </a:t>
            </a:r>
            <a:r>
              <a:rPr lang="en-GB" sz="2400" dirty="0" err="1">
                <a:solidFill>
                  <a:srgbClr val="000000"/>
                </a:solidFill>
                <a:latin typeface="Times New Roman" pitchFamily="18" charset="0"/>
              </a:rPr>
              <a:t>viktigst</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faktoren</a:t>
            </a:r>
            <a:r>
              <a:rPr lang="en-GB" sz="2400" dirty="0">
                <a:solidFill>
                  <a:srgbClr val="000000"/>
                </a:solidFill>
                <a:latin typeface="Times New Roman" pitchFamily="18" charset="0"/>
              </a:rPr>
              <a:t>, men </a:t>
            </a:r>
            <a:r>
              <a:rPr lang="en-GB" sz="2400" dirty="0" err="1">
                <a:solidFill>
                  <a:srgbClr val="000000"/>
                </a:solidFill>
                <a:latin typeface="Times New Roman" pitchFamily="18" charset="0"/>
              </a:rPr>
              <a:t>foreldrene</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er</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viktige</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også</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i</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denne</a:t>
            </a:r>
            <a:r>
              <a:rPr lang="en-GB" sz="2400" dirty="0">
                <a:solidFill>
                  <a:srgbClr val="000000"/>
                </a:solidFill>
                <a:latin typeface="Times New Roman" pitchFamily="18" charset="0"/>
              </a:rPr>
              <a:t> </a:t>
            </a:r>
            <a:r>
              <a:rPr lang="en-GB" sz="2400" dirty="0" err="1" smtClean="0">
                <a:solidFill>
                  <a:srgbClr val="000000"/>
                </a:solidFill>
                <a:latin typeface="Times New Roman" pitchFamily="18" charset="0"/>
              </a:rPr>
              <a:t>alderen</a:t>
            </a:r>
            <a:r>
              <a:rPr lang="en-GB" sz="2400" dirty="0" smtClean="0">
                <a:solidFill>
                  <a:srgbClr val="000000"/>
                </a:solidFill>
                <a:latin typeface="Times New Roman" pitchFamily="18" charset="0"/>
              </a:rPr>
              <a:t>. ( </a:t>
            </a:r>
            <a:r>
              <a:rPr lang="en-GB" sz="2400" dirty="0" err="1" smtClean="0">
                <a:solidFill>
                  <a:srgbClr val="000000"/>
                </a:solidFill>
                <a:latin typeface="Times New Roman" pitchFamily="18" charset="0"/>
              </a:rPr>
              <a:t>Desforges</a:t>
            </a:r>
            <a:r>
              <a:rPr lang="en-GB" sz="2400" dirty="0" smtClean="0">
                <a:solidFill>
                  <a:srgbClr val="000000"/>
                </a:solidFill>
                <a:latin typeface="Times New Roman" pitchFamily="18" charset="0"/>
              </a:rPr>
              <a:t> 05)</a:t>
            </a:r>
          </a:p>
          <a:p>
            <a:pPr eaLnBrk="0" hangingPunct="0">
              <a:lnSpc>
                <a:spcPct val="100000"/>
              </a:lnSpc>
              <a:spcBef>
                <a:spcPts val="17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smtClean="0">
                <a:solidFill>
                  <a:srgbClr val="000000"/>
                </a:solidFill>
                <a:latin typeface="Times New Roman" pitchFamily="18" charset="0"/>
              </a:rPr>
              <a:t> </a:t>
            </a:r>
            <a:r>
              <a:rPr lang="en-GB" sz="2800" b="1" i="1" dirty="0" smtClean="0">
                <a:solidFill>
                  <a:srgbClr val="FF0000"/>
                </a:solidFill>
                <a:latin typeface="Times New Roman" pitchFamily="18" charset="0"/>
              </a:rPr>
              <a:t>Barn </a:t>
            </a:r>
            <a:r>
              <a:rPr lang="en-GB" sz="2800" b="1" i="1" dirty="0" err="1">
                <a:solidFill>
                  <a:srgbClr val="FF0000"/>
                </a:solidFill>
                <a:latin typeface="Times New Roman" pitchFamily="18" charset="0"/>
              </a:rPr>
              <a:t>trenger</a:t>
            </a:r>
            <a:r>
              <a:rPr lang="en-GB" sz="2800" b="1" i="1" dirty="0">
                <a:solidFill>
                  <a:srgbClr val="FF0000"/>
                </a:solidFill>
                <a:latin typeface="Times New Roman" pitchFamily="18" charset="0"/>
              </a:rPr>
              <a:t> </a:t>
            </a:r>
            <a:r>
              <a:rPr lang="en-GB" sz="2800" b="1" i="1" dirty="0" err="1">
                <a:solidFill>
                  <a:srgbClr val="FF0000"/>
                </a:solidFill>
                <a:latin typeface="Times New Roman" pitchFamily="18" charset="0"/>
              </a:rPr>
              <a:t>positiv</a:t>
            </a:r>
            <a:r>
              <a:rPr lang="en-GB" sz="2800" b="1" i="1" dirty="0">
                <a:solidFill>
                  <a:srgbClr val="FF0000"/>
                </a:solidFill>
                <a:latin typeface="Times New Roman" pitchFamily="18" charset="0"/>
              </a:rPr>
              <a:t> </a:t>
            </a:r>
            <a:r>
              <a:rPr lang="en-GB" sz="2800" b="1" i="1" dirty="0" err="1">
                <a:solidFill>
                  <a:srgbClr val="FF0000"/>
                </a:solidFill>
                <a:latin typeface="Times New Roman" pitchFamily="18" charset="0"/>
              </a:rPr>
              <a:t>påvirkning</a:t>
            </a:r>
            <a:r>
              <a:rPr lang="en-GB" sz="2800" b="1" i="1" dirty="0">
                <a:solidFill>
                  <a:srgbClr val="FF0000"/>
                </a:solidFill>
                <a:latin typeface="Times New Roman" pitchFamily="18" charset="0"/>
              </a:rPr>
              <a:t> </a:t>
            </a:r>
            <a:r>
              <a:rPr lang="en-GB" sz="2800" b="1" i="1" dirty="0" err="1">
                <a:solidFill>
                  <a:srgbClr val="FF0000"/>
                </a:solidFill>
                <a:latin typeface="Times New Roman" pitchFamily="18" charset="0"/>
              </a:rPr>
              <a:t>og</a:t>
            </a:r>
            <a:r>
              <a:rPr lang="en-GB" sz="2800" b="1" i="1" dirty="0">
                <a:solidFill>
                  <a:srgbClr val="FF0000"/>
                </a:solidFill>
                <a:latin typeface="Times New Roman" pitchFamily="18" charset="0"/>
              </a:rPr>
              <a:t> </a:t>
            </a:r>
            <a:r>
              <a:rPr lang="en-GB" sz="2800" b="1" i="1" dirty="0" err="1">
                <a:solidFill>
                  <a:srgbClr val="FF0000"/>
                </a:solidFill>
                <a:latin typeface="Times New Roman" pitchFamily="18" charset="0"/>
              </a:rPr>
              <a:t>stimulans</a:t>
            </a:r>
            <a:r>
              <a:rPr lang="en-GB" sz="2800" b="1" i="1" dirty="0">
                <a:solidFill>
                  <a:srgbClr val="FF0000"/>
                </a:solidFill>
                <a:latin typeface="Times New Roman" pitchFamily="18" charset="0"/>
              </a:rPr>
              <a:t> </a:t>
            </a:r>
            <a:r>
              <a:rPr lang="en-GB" sz="2800" b="1" i="1" dirty="0" err="1">
                <a:solidFill>
                  <a:srgbClr val="FF0000"/>
                </a:solidFill>
                <a:latin typeface="Times New Roman" pitchFamily="18" charset="0"/>
              </a:rPr>
              <a:t>fra</a:t>
            </a:r>
            <a:r>
              <a:rPr lang="en-GB" sz="2800" b="1" i="1" dirty="0">
                <a:solidFill>
                  <a:srgbClr val="FF0000"/>
                </a:solidFill>
                <a:latin typeface="Times New Roman" pitchFamily="18" charset="0"/>
              </a:rPr>
              <a:t> </a:t>
            </a:r>
            <a:r>
              <a:rPr lang="en-GB" sz="2800" b="1" i="1" dirty="0" err="1">
                <a:solidFill>
                  <a:srgbClr val="FF0000"/>
                </a:solidFill>
                <a:latin typeface="Times New Roman" pitchFamily="18" charset="0"/>
              </a:rPr>
              <a:t>begge</a:t>
            </a:r>
            <a:r>
              <a:rPr lang="en-GB" sz="2800" b="1" i="1" dirty="0">
                <a:solidFill>
                  <a:srgbClr val="FF0000"/>
                </a:solidFill>
                <a:latin typeface="Times New Roman" pitchFamily="18" charset="0"/>
              </a:rPr>
              <a:t> </a:t>
            </a:r>
            <a:r>
              <a:rPr lang="en-GB" sz="2800" b="1" i="1" dirty="0" err="1" smtClean="0">
                <a:solidFill>
                  <a:srgbClr val="FF0000"/>
                </a:solidFill>
                <a:latin typeface="Times New Roman" pitchFamily="18" charset="0"/>
              </a:rPr>
              <a:t>foreldrene</a:t>
            </a:r>
            <a:r>
              <a:rPr lang="en-GB" sz="2800" b="1" i="1" dirty="0" smtClean="0">
                <a:solidFill>
                  <a:srgbClr val="FF0000"/>
                </a:solidFill>
                <a:latin typeface="Times New Roman" pitchFamily="18" charset="0"/>
              </a:rPr>
              <a:t> </a:t>
            </a:r>
            <a:r>
              <a:rPr lang="en-GB" sz="2800" b="1" i="1" dirty="0" err="1" smtClean="0">
                <a:solidFill>
                  <a:srgbClr val="FF0000"/>
                </a:solidFill>
                <a:latin typeface="Times New Roman" pitchFamily="18" charset="0"/>
              </a:rPr>
              <a:t>i</a:t>
            </a:r>
            <a:r>
              <a:rPr lang="en-GB" sz="2800" b="1" i="1" dirty="0" smtClean="0">
                <a:solidFill>
                  <a:srgbClr val="FF0000"/>
                </a:solidFill>
                <a:latin typeface="Times New Roman" pitchFamily="18" charset="0"/>
              </a:rPr>
              <a:t> </a:t>
            </a:r>
            <a:r>
              <a:rPr lang="en-GB" sz="2800" b="1" i="1" dirty="0" err="1" smtClean="0">
                <a:solidFill>
                  <a:srgbClr val="FF0000"/>
                </a:solidFill>
                <a:latin typeface="Times New Roman" pitchFamily="18" charset="0"/>
              </a:rPr>
              <a:t>forhold</a:t>
            </a:r>
            <a:r>
              <a:rPr lang="en-GB" sz="2800" b="1" i="1" dirty="0" smtClean="0">
                <a:solidFill>
                  <a:srgbClr val="FF0000"/>
                </a:solidFill>
                <a:latin typeface="Times New Roman" pitchFamily="18" charset="0"/>
              </a:rPr>
              <a:t> </a:t>
            </a:r>
            <a:r>
              <a:rPr lang="en-GB" sz="2800" b="1" i="1" dirty="0" err="1" smtClean="0">
                <a:solidFill>
                  <a:srgbClr val="FF0000"/>
                </a:solidFill>
                <a:latin typeface="Times New Roman" pitchFamily="18" charset="0"/>
              </a:rPr>
              <a:t>til</a:t>
            </a:r>
            <a:r>
              <a:rPr lang="en-GB" sz="2800" b="1" i="1" dirty="0" smtClean="0">
                <a:solidFill>
                  <a:srgbClr val="FF0000"/>
                </a:solidFill>
                <a:latin typeface="Times New Roman" pitchFamily="18" charset="0"/>
              </a:rPr>
              <a:t> </a:t>
            </a:r>
            <a:r>
              <a:rPr lang="en-GB" sz="2800" b="1" i="1" dirty="0" err="1" smtClean="0">
                <a:solidFill>
                  <a:srgbClr val="FF0000"/>
                </a:solidFill>
                <a:latin typeface="Times New Roman" pitchFamily="18" charset="0"/>
              </a:rPr>
              <a:t>skoleprestasjoner</a:t>
            </a:r>
            <a:r>
              <a:rPr lang="en-GB" sz="2800" b="1" i="1" dirty="0" smtClean="0">
                <a:solidFill>
                  <a:srgbClr val="FF0000"/>
                </a:solidFill>
                <a:latin typeface="Times New Roman" pitchFamily="18" charset="0"/>
              </a:rPr>
              <a:t>. </a:t>
            </a:r>
            <a:r>
              <a:rPr lang="en-GB" sz="2800" b="1" i="1" dirty="0" err="1" smtClean="0">
                <a:solidFill>
                  <a:srgbClr val="FF0000"/>
                </a:solidFill>
                <a:latin typeface="Times New Roman" pitchFamily="18" charset="0"/>
              </a:rPr>
              <a:t>Når</a:t>
            </a:r>
            <a:r>
              <a:rPr lang="en-GB" sz="2800" b="1" i="1" dirty="0" smtClean="0">
                <a:solidFill>
                  <a:srgbClr val="FF0000"/>
                </a:solidFill>
                <a:latin typeface="Times New Roman" pitchFamily="18" charset="0"/>
              </a:rPr>
              <a:t> </a:t>
            </a:r>
            <a:r>
              <a:rPr lang="en-GB" sz="2800" b="1" i="1" dirty="0" err="1" smtClean="0">
                <a:solidFill>
                  <a:srgbClr val="FF0000"/>
                </a:solidFill>
                <a:latin typeface="Times New Roman" pitchFamily="18" charset="0"/>
              </a:rPr>
              <a:t>mor</a:t>
            </a:r>
            <a:r>
              <a:rPr lang="en-GB" sz="2800" b="1" i="1" dirty="0" smtClean="0">
                <a:solidFill>
                  <a:srgbClr val="FF0000"/>
                </a:solidFill>
                <a:latin typeface="Times New Roman" pitchFamily="18" charset="0"/>
              </a:rPr>
              <a:t> </a:t>
            </a:r>
            <a:r>
              <a:rPr lang="en-GB" sz="2800" b="1" i="1" dirty="0" err="1" smtClean="0">
                <a:solidFill>
                  <a:srgbClr val="FF0000"/>
                </a:solidFill>
                <a:latin typeface="Times New Roman" pitchFamily="18" charset="0"/>
              </a:rPr>
              <a:t>deltar</a:t>
            </a:r>
            <a:r>
              <a:rPr lang="en-GB" sz="2800" b="1" i="1" dirty="0" smtClean="0">
                <a:solidFill>
                  <a:srgbClr val="FF0000"/>
                </a:solidFill>
                <a:latin typeface="Times New Roman" pitchFamily="18" charset="0"/>
              </a:rPr>
              <a:t> </a:t>
            </a:r>
            <a:r>
              <a:rPr lang="en-GB" sz="2800" b="1" i="1" dirty="0" err="1" smtClean="0">
                <a:solidFill>
                  <a:srgbClr val="FF0000"/>
                </a:solidFill>
                <a:latin typeface="Times New Roman" pitchFamily="18" charset="0"/>
              </a:rPr>
              <a:t>får</a:t>
            </a:r>
            <a:r>
              <a:rPr lang="en-GB" sz="2800" b="1" i="1" dirty="0" smtClean="0">
                <a:solidFill>
                  <a:srgbClr val="FF0000"/>
                </a:solidFill>
                <a:latin typeface="Times New Roman" pitchFamily="18" charset="0"/>
              </a:rPr>
              <a:t> </a:t>
            </a:r>
            <a:r>
              <a:rPr lang="en-GB" sz="2800" b="1" i="1" dirty="0" err="1" smtClean="0">
                <a:solidFill>
                  <a:srgbClr val="FF0000"/>
                </a:solidFill>
                <a:latin typeface="Times New Roman" pitchFamily="18" charset="0"/>
              </a:rPr>
              <a:t>det</a:t>
            </a:r>
            <a:r>
              <a:rPr lang="en-GB" sz="2800" b="1" i="1" dirty="0" smtClean="0">
                <a:solidFill>
                  <a:srgbClr val="FF0000"/>
                </a:solidFill>
                <a:latin typeface="Times New Roman" pitchFamily="18" charset="0"/>
              </a:rPr>
              <a:t> en </a:t>
            </a:r>
            <a:r>
              <a:rPr lang="en-GB" sz="2800" b="1" i="1" dirty="0" err="1" smtClean="0">
                <a:solidFill>
                  <a:srgbClr val="FF0000"/>
                </a:solidFill>
                <a:latin typeface="Times New Roman" pitchFamily="18" charset="0"/>
              </a:rPr>
              <a:t>annen</a:t>
            </a:r>
            <a:r>
              <a:rPr lang="en-GB" sz="2800" b="1" i="1" dirty="0" smtClean="0">
                <a:solidFill>
                  <a:srgbClr val="FF0000"/>
                </a:solidFill>
                <a:latin typeface="Times New Roman" pitchFamily="18" charset="0"/>
              </a:rPr>
              <a:t> </a:t>
            </a:r>
            <a:r>
              <a:rPr lang="en-GB" sz="2800" b="1" i="1" dirty="0" err="1" smtClean="0">
                <a:solidFill>
                  <a:srgbClr val="FF0000"/>
                </a:solidFill>
                <a:latin typeface="Times New Roman" pitchFamily="18" charset="0"/>
              </a:rPr>
              <a:t>effekt</a:t>
            </a:r>
            <a:r>
              <a:rPr lang="en-GB" sz="2800" b="1" i="1" dirty="0" smtClean="0">
                <a:solidFill>
                  <a:srgbClr val="FF0000"/>
                </a:solidFill>
                <a:latin typeface="Times New Roman" pitchFamily="18" charset="0"/>
              </a:rPr>
              <a:t> </a:t>
            </a:r>
            <a:r>
              <a:rPr lang="en-GB" sz="2800" b="1" i="1" dirty="0" err="1" smtClean="0">
                <a:solidFill>
                  <a:srgbClr val="FF0000"/>
                </a:solidFill>
                <a:latin typeface="Times New Roman" pitchFamily="18" charset="0"/>
              </a:rPr>
              <a:t>enn</a:t>
            </a:r>
            <a:r>
              <a:rPr lang="en-GB" sz="2800" b="1" i="1" dirty="0" smtClean="0">
                <a:solidFill>
                  <a:srgbClr val="FF0000"/>
                </a:solidFill>
                <a:latin typeface="Times New Roman" pitchFamily="18" charset="0"/>
              </a:rPr>
              <a:t> </a:t>
            </a:r>
            <a:r>
              <a:rPr lang="en-GB" sz="2800" b="1" i="1" dirty="0" err="1" smtClean="0">
                <a:solidFill>
                  <a:srgbClr val="FF0000"/>
                </a:solidFill>
                <a:latin typeface="Times New Roman" pitchFamily="18" charset="0"/>
              </a:rPr>
              <a:t>når</a:t>
            </a:r>
            <a:r>
              <a:rPr lang="en-GB" sz="2800" b="1" i="1" dirty="0" smtClean="0">
                <a:solidFill>
                  <a:srgbClr val="FF0000"/>
                </a:solidFill>
                <a:latin typeface="Times New Roman" pitchFamily="18" charset="0"/>
              </a:rPr>
              <a:t> far </a:t>
            </a:r>
            <a:r>
              <a:rPr lang="en-GB" sz="2800" b="1" i="1" dirty="0" err="1" smtClean="0">
                <a:solidFill>
                  <a:srgbClr val="FF0000"/>
                </a:solidFill>
                <a:latin typeface="Times New Roman" pitchFamily="18" charset="0"/>
              </a:rPr>
              <a:t>deltar</a:t>
            </a:r>
            <a:r>
              <a:rPr lang="en-GB" sz="2800" b="1" i="1" dirty="0" smtClean="0">
                <a:solidFill>
                  <a:srgbClr val="FF0000"/>
                </a:solidFill>
                <a:latin typeface="Times New Roman" pitchFamily="18" charset="0"/>
              </a:rPr>
              <a:t> ,</a:t>
            </a:r>
            <a:r>
              <a:rPr lang="en-GB" sz="2800" b="1" i="1" dirty="0" err="1" smtClean="0">
                <a:solidFill>
                  <a:srgbClr val="FF0000"/>
                </a:solidFill>
                <a:latin typeface="Times New Roman" pitchFamily="18" charset="0"/>
              </a:rPr>
              <a:t>og</a:t>
            </a:r>
            <a:r>
              <a:rPr lang="en-GB" sz="2800" b="1" i="1" dirty="0" smtClean="0">
                <a:solidFill>
                  <a:srgbClr val="FF0000"/>
                </a:solidFill>
                <a:latin typeface="Times New Roman" pitchFamily="18" charset="0"/>
              </a:rPr>
              <a:t> </a:t>
            </a:r>
            <a:r>
              <a:rPr lang="en-GB" sz="2800" b="1" i="1" dirty="0" err="1" smtClean="0">
                <a:solidFill>
                  <a:srgbClr val="FF0000"/>
                </a:solidFill>
                <a:latin typeface="Times New Roman" pitchFamily="18" charset="0"/>
              </a:rPr>
              <a:t>når</a:t>
            </a:r>
            <a:r>
              <a:rPr lang="en-GB" sz="2800" b="1" i="1" dirty="0" smtClean="0">
                <a:solidFill>
                  <a:srgbClr val="FF0000"/>
                </a:solidFill>
                <a:latin typeface="Times New Roman" pitchFamily="18" charset="0"/>
              </a:rPr>
              <a:t> </a:t>
            </a:r>
            <a:r>
              <a:rPr lang="en-GB" sz="2800" b="1" i="1" dirty="0" err="1" smtClean="0">
                <a:solidFill>
                  <a:srgbClr val="FF0000"/>
                </a:solidFill>
                <a:latin typeface="Times New Roman" pitchFamily="18" charset="0"/>
              </a:rPr>
              <a:t>begge</a:t>
            </a:r>
            <a:r>
              <a:rPr lang="en-GB" sz="2800" b="1" i="1" dirty="0" smtClean="0">
                <a:solidFill>
                  <a:srgbClr val="FF0000"/>
                </a:solidFill>
                <a:latin typeface="Times New Roman" pitchFamily="18" charset="0"/>
              </a:rPr>
              <a:t> </a:t>
            </a:r>
            <a:r>
              <a:rPr lang="en-GB" sz="2800" b="1" i="1" dirty="0" err="1" smtClean="0">
                <a:solidFill>
                  <a:srgbClr val="FF0000"/>
                </a:solidFill>
                <a:latin typeface="Times New Roman" pitchFamily="18" charset="0"/>
              </a:rPr>
              <a:t>deltar</a:t>
            </a:r>
            <a:r>
              <a:rPr lang="en-GB" sz="2800" b="1" i="1" dirty="0" smtClean="0">
                <a:solidFill>
                  <a:srgbClr val="FF0000"/>
                </a:solidFill>
                <a:latin typeface="Times New Roman" pitchFamily="18" charset="0"/>
              </a:rPr>
              <a:t> </a:t>
            </a:r>
            <a:r>
              <a:rPr lang="en-GB" sz="2800" b="1" i="1" dirty="0" err="1" smtClean="0">
                <a:solidFill>
                  <a:srgbClr val="FF0000"/>
                </a:solidFill>
                <a:latin typeface="Times New Roman" pitchFamily="18" charset="0"/>
              </a:rPr>
              <a:t>så</a:t>
            </a:r>
            <a:r>
              <a:rPr lang="en-GB" sz="2800" b="1" i="1" dirty="0" smtClean="0">
                <a:solidFill>
                  <a:srgbClr val="FF0000"/>
                </a:solidFill>
                <a:latin typeface="Times New Roman" pitchFamily="18" charset="0"/>
              </a:rPr>
              <a:t> </a:t>
            </a:r>
            <a:r>
              <a:rPr lang="en-GB" sz="2800" b="1" i="1" dirty="0" err="1" smtClean="0">
                <a:solidFill>
                  <a:srgbClr val="FF0000"/>
                </a:solidFill>
                <a:latin typeface="Times New Roman" pitchFamily="18" charset="0"/>
              </a:rPr>
              <a:t>får</a:t>
            </a:r>
            <a:r>
              <a:rPr lang="en-GB" sz="2800" b="1" i="1" dirty="0" smtClean="0">
                <a:solidFill>
                  <a:srgbClr val="FF0000"/>
                </a:solidFill>
                <a:latin typeface="Times New Roman" pitchFamily="18" charset="0"/>
              </a:rPr>
              <a:t> </a:t>
            </a:r>
            <a:r>
              <a:rPr lang="en-GB" sz="2800" b="1" i="1" dirty="0" err="1" smtClean="0">
                <a:solidFill>
                  <a:srgbClr val="FF0000"/>
                </a:solidFill>
                <a:latin typeface="Times New Roman" pitchFamily="18" charset="0"/>
              </a:rPr>
              <a:t>det</a:t>
            </a:r>
            <a:r>
              <a:rPr lang="en-GB" sz="2800" b="1" i="1" dirty="0" smtClean="0">
                <a:solidFill>
                  <a:srgbClr val="FF0000"/>
                </a:solidFill>
                <a:latin typeface="Times New Roman" pitchFamily="18" charset="0"/>
              </a:rPr>
              <a:t> en </a:t>
            </a:r>
            <a:r>
              <a:rPr lang="en-GB" sz="2800" b="1" i="1" dirty="0" err="1" smtClean="0">
                <a:solidFill>
                  <a:srgbClr val="FF0000"/>
                </a:solidFill>
                <a:latin typeface="Times New Roman" pitchFamily="18" charset="0"/>
              </a:rPr>
              <a:t>annen</a:t>
            </a:r>
            <a:r>
              <a:rPr lang="en-GB" sz="2800" b="1" i="1" dirty="0" smtClean="0">
                <a:solidFill>
                  <a:srgbClr val="FF0000"/>
                </a:solidFill>
                <a:latin typeface="Times New Roman" pitchFamily="18" charset="0"/>
              </a:rPr>
              <a:t> </a:t>
            </a:r>
            <a:r>
              <a:rPr lang="en-GB" sz="2800" b="1" i="1" dirty="0" err="1" smtClean="0">
                <a:solidFill>
                  <a:srgbClr val="FF0000"/>
                </a:solidFill>
                <a:latin typeface="Times New Roman" pitchFamily="18" charset="0"/>
              </a:rPr>
              <a:t>effekt</a:t>
            </a:r>
            <a:r>
              <a:rPr lang="en-GB" sz="2800" b="1" i="1" dirty="0" smtClean="0">
                <a:solidFill>
                  <a:srgbClr val="FF0000"/>
                </a:solidFill>
                <a:latin typeface="Times New Roman" pitchFamily="18" charset="0"/>
              </a:rPr>
              <a:t> </a:t>
            </a:r>
            <a:r>
              <a:rPr lang="en-GB" sz="2800" b="1" i="1" dirty="0" err="1" smtClean="0">
                <a:solidFill>
                  <a:srgbClr val="FF0000"/>
                </a:solidFill>
                <a:latin typeface="Times New Roman" pitchFamily="18" charset="0"/>
              </a:rPr>
              <a:t>enn</a:t>
            </a:r>
            <a:r>
              <a:rPr lang="en-GB" sz="2800" b="1" i="1" dirty="0" smtClean="0">
                <a:solidFill>
                  <a:srgbClr val="FF0000"/>
                </a:solidFill>
                <a:latin typeface="Times New Roman" pitchFamily="18" charset="0"/>
              </a:rPr>
              <a:t> bare den </a:t>
            </a:r>
            <a:r>
              <a:rPr lang="en-GB" sz="2800" b="1" i="1" dirty="0" err="1" smtClean="0">
                <a:solidFill>
                  <a:srgbClr val="FF0000"/>
                </a:solidFill>
                <a:latin typeface="Times New Roman" pitchFamily="18" charset="0"/>
              </a:rPr>
              <a:t>ene</a:t>
            </a:r>
            <a:r>
              <a:rPr lang="en-GB" sz="2800" b="1" i="1" dirty="0" smtClean="0">
                <a:solidFill>
                  <a:srgbClr val="FF0000"/>
                </a:solidFill>
                <a:latin typeface="Times New Roman" pitchFamily="18" charset="0"/>
              </a:rPr>
              <a:t> </a:t>
            </a:r>
            <a:r>
              <a:rPr lang="en-GB" sz="2800" b="1" i="1" dirty="0" err="1" smtClean="0">
                <a:solidFill>
                  <a:srgbClr val="FF0000"/>
                </a:solidFill>
                <a:latin typeface="Times New Roman" pitchFamily="18" charset="0"/>
              </a:rPr>
              <a:t>er</a:t>
            </a:r>
            <a:r>
              <a:rPr lang="en-GB" sz="2800" b="1" i="1" dirty="0" smtClean="0">
                <a:solidFill>
                  <a:srgbClr val="FF0000"/>
                </a:solidFill>
                <a:latin typeface="Times New Roman" pitchFamily="18" charset="0"/>
              </a:rPr>
              <a:t> </a:t>
            </a:r>
            <a:r>
              <a:rPr lang="en-GB" sz="2800" b="1" i="1" dirty="0" err="1" smtClean="0">
                <a:solidFill>
                  <a:srgbClr val="FF0000"/>
                </a:solidFill>
                <a:latin typeface="Times New Roman" pitchFamily="18" charset="0"/>
              </a:rPr>
              <a:t>aktiv</a:t>
            </a:r>
            <a:r>
              <a:rPr lang="en-GB" sz="2800" b="1" i="1" dirty="0" smtClean="0">
                <a:solidFill>
                  <a:srgbClr val="FF0000"/>
                </a:solidFill>
                <a:latin typeface="Times New Roman" pitchFamily="18" charset="0"/>
              </a:rPr>
              <a:t>. (</a:t>
            </a:r>
            <a:r>
              <a:rPr lang="en-GB" sz="2800" dirty="0" smtClean="0">
                <a:solidFill>
                  <a:srgbClr val="FF0000"/>
                </a:solidFill>
              </a:rPr>
              <a:t> </a:t>
            </a:r>
            <a:r>
              <a:rPr lang="en-GB" sz="2800" dirty="0" err="1" smtClean="0">
                <a:solidFill>
                  <a:srgbClr val="FF0000"/>
                </a:solidFill>
              </a:rPr>
              <a:t>Winquist</a:t>
            </a:r>
            <a:r>
              <a:rPr lang="en-GB" sz="2800" dirty="0" smtClean="0">
                <a:solidFill>
                  <a:srgbClr val="FF0000"/>
                </a:solidFill>
              </a:rPr>
              <a:t> 1999)</a:t>
            </a:r>
            <a:r>
              <a:rPr lang="en-GB" sz="2800" dirty="0" smtClean="0">
                <a:solidFill>
                  <a:srgbClr val="000000"/>
                </a:solidFill>
              </a:rPr>
              <a:t>																		</a:t>
            </a:r>
            <a:r>
              <a:rPr lang="en-GB" dirty="0" smtClean="0">
                <a:solidFill>
                  <a:srgbClr val="000000"/>
                </a:solidFill>
              </a:rPr>
              <a:t>k</a:t>
            </a:r>
            <a:endParaRPr lang="en-GB" sz="2800" b="1" i="1" dirty="0">
              <a:solidFill>
                <a:srgbClr val="000000"/>
              </a:solidFill>
              <a:latin typeface="Times New Roman" pitchFamily="18" charset="0"/>
            </a:endParaRPr>
          </a:p>
        </p:txBody>
      </p:sp>
      <p:sp>
        <p:nvSpPr>
          <p:cNvPr id="70661" name="Text Box 4"/>
          <p:cNvSpPr txBox="1">
            <a:spLocks noChangeArrowheads="1"/>
          </p:cNvSpPr>
          <p:nvPr/>
        </p:nvSpPr>
        <p:spPr bwMode="auto">
          <a:xfrm>
            <a:off x="3771900" y="-1588"/>
            <a:ext cx="5386388" cy="307976"/>
          </a:xfrm>
          <a:prstGeom prst="rect">
            <a:avLst/>
          </a:prstGeom>
          <a:noFill/>
          <a:ln w="9525">
            <a:noFill/>
            <a:round/>
            <a:headEnd/>
            <a:tailEnd/>
          </a:ln>
        </p:spPr>
        <p:txBody>
          <a:bodyPr wrap="none" lIns="90000" tIns="46800" rIns="90000" bIns="46800" anchor="ctr">
            <a:spAutoFit/>
          </a:bodyPr>
          <a:lstStyle/>
          <a:p>
            <a:pPr algn="ctr" eaLnBrk="0" hangingPunct="0">
              <a:lnSpc>
                <a:spcPct val="100000"/>
              </a:lnSpc>
              <a:spcBef>
                <a:spcPts val="875"/>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latin typeface="Times New Roman" pitchFamily="18" charset="0"/>
              </a:rPr>
              <a:t>Ref. Professor Charles Desforges, Exeter University , VG 3/7-05 side 53</a:t>
            </a:r>
          </a:p>
        </p:txBody>
      </p:sp>
    </p:spTree>
    <p:extLst>
      <p:ext uri="{BB962C8B-B14F-4D97-AF65-F5344CB8AC3E}">
        <p14:creationId xmlns:p14="http://schemas.microsoft.com/office/powerpoint/2010/main" val="2854589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9552" y="-99392"/>
            <a:ext cx="8229600" cy="1143000"/>
          </a:xfrm>
        </p:spPr>
        <p:txBody>
          <a:bodyPr/>
          <a:lstStyle/>
          <a:p>
            <a:r>
              <a:rPr lang="nb-NO" dirty="0" smtClean="0"/>
              <a:t>En skoles resultater</a:t>
            </a:r>
            <a:endParaRPr lang="nb-NO" dirty="0"/>
          </a:p>
        </p:txBody>
      </p:sp>
      <p:sp>
        <p:nvSpPr>
          <p:cNvPr id="3" name="Plassholder for innhold 2"/>
          <p:cNvSpPr>
            <a:spLocks noGrp="1"/>
          </p:cNvSpPr>
          <p:nvPr>
            <p:ph idx="1"/>
          </p:nvPr>
        </p:nvSpPr>
        <p:spPr>
          <a:xfrm>
            <a:off x="611560" y="1484784"/>
            <a:ext cx="8229600" cy="4525963"/>
          </a:xfrm>
        </p:spPr>
        <p:txBody>
          <a:bodyPr>
            <a:normAutofit lnSpcReduction="10000"/>
          </a:bodyPr>
          <a:lstStyle/>
          <a:p>
            <a:pPr>
              <a:buFont typeface="Wingdings" panose="05000000000000000000" pitchFamily="2" charset="2"/>
              <a:buChar char="q"/>
            </a:pPr>
            <a:r>
              <a:rPr lang="nb-NO" dirty="0" smtClean="0"/>
              <a:t>Har stor sammenheng med demografi (det generelle utdanningsnivået hos foreldrene)</a:t>
            </a:r>
          </a:p>
          <a:p>
            <a:pPr>
              <a:buFont typeface="Wingdings" panose="05000000000000000000" pitchFamily="2" charset="2"/>
              <a:buChar char="q"/>
            </a:pPr>
            <a:r>
              <a:rPr lang="nb-NO" dirty="0"/>
              <a:t> </a:t>
            </a:r>
            <a:r>
              <a:rPr lang="nb-NO" dirty="0" smtClean="0"/>
              <a:t>Forskjell i kvalitet mellom skoler påvirker elevresultatene med fra 12-15%.</a:t>
            </a:r>
          </a:p>
          <a:p>
            <a:pPr>
              <a:buFont typeface="Wingdings" panose="05000000000000000000" pitchFamily="2" charset="2"/>
              <a:buChar char="q"/>
            </a:pPr>
            <a:r>
              <a:rPr lang="nb-NO" dirty="0"/>
              <a:t> </a:t>
            </a:r>
            <a:r>
              <a:rPr lang="nb-NO" dirty="0" smtClean="0"/>
              <a:t>Dersom en skole har gode resultater på tross av demografi, </a:t>
            </a:r>
            <a:r>
              <a:rPr lang="nb-NO" b="1" dirty="0" smtClean="0"/>
              <a:t>har de som regel en høyere forpliktelse og kvalitet på sitt samarbeid med foreldrene som sin styrke som sitt største kjennemerke. </a:t>
            </a:r>
            <a:endParaRPr lang="nb-NO" b="1" dirty="0"/>
          </a:p>
        </p:txBody>
      </p:sp>
    </p:spTree>
    <p:extLst>
      <p:ext uri="{BB962C8B-B14F-4D97-AF65-F5344CB8AC3E}">
        <p14:creationId xmlns:p14="http://schemas.microsoft.com/office/powerpoint/2010/main" val="4926420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tel 1"/>
          <p:cNvSpPr>
            <a:spLocks noGrp="1"/>
          </p:cNvSpPr>
          <p:nvPr>
            <p:ph type="title"/>
          </p:nvPr>
        </p:nvSpPr>
        <p:spPr>
          <a:xfrm>
            <a:off x="446088" y="-171450"/>
            <a:ext cx="8229600" cy="1143000"/>
          </a:xfrm>
        </p:spPr>
        <p:txBody>
          <a:bodyPr/>
          <a:lstStyle/>
          <a:p>
            <a:r>
              <a:rPr lang="nb-NO" altLang="nb-NO" smtClean="0"/>
              <a:t>Trivsel 2013</a:t>
            </a:r>
          </a:p>
        </p:txBody>
      </p:sp>
      <p:sp>
        <p:nvSpPr>
          <p:cNvPr id="8195" name="Plassholder for innhold 2"/>
          <p:cNvSpPr>
            <a:spLocks noGrp="1"/>
          </p:cNvSpPr>
          <p:nvPr>
            <p:ph idx="1"/>
          </p:nvPr>
        </p:nvSpPr>
        <p:spPr>
          <a:xfrm>
            <a:off x="179388" y="692150"/>
            <a:ext cx="8964612" cy="1441450"/>
          </a:xfrm>
          <a:solidFill>
            <a:srgbClr val="FFFF00"/>
          </a:solidFill>
        </p:spPr>
        <p:txBody>
          <a:bodyPr/>
          <a:lstStyle/>
          <a:p>
            <a:pPr marL="0" indent="0">
              <a:buFont typeface="Arial" pitchFamily="34" charset="0"/>
              <a:buNone/>
            </a:pPr>
            <a:r>
              <a:rPr lang="nb-NO" altLang="nb-NO" smtClean="0"/>
              <a:t>Norske elever trives nesten best i hele Europa og trivselen er i tillegg økende. </a:t>
            </a:r>
            <a:r>
              <a:rPr lang="nb-NO" altLang="nb-NO" sz="2000" smtClean="0"/>
              <a:t>F.eks trives kun 67% av elevene i Finland som vi ofte sammenlignes med. Snitt Europa er 80%  mot Norge 89,7%</a:t>
            </a:r>
          </a:p>
        </p:txBody>
      </p:sp>
      <p:graphicFrame>
        <p:nvGraphicFramePr>
          <p:cNvPr id="5" name="Tabell 4"/>
          <p:cNvGraphicFramePr>
            <a:graphicFrameLocks noGrp="1"/>
          </p:cNvGraphicFramePr>
          <p:nvPr/>
        </p:nvGraphicFramePr>
        <p:xfrm>
          <a:off x="468313" y="2565400"/>
          <a:ext cx="8207374" cy="2528916"/>
        </p:xfrm>
        <a:graphic>
          <a:graphicData uri="http://schemas.openxmlformats.org/drawingml/2006/table">
            <a:tbl>
              <a:tblPr firstRow="1" bandRow="1">
                <a:tableStyleId>{5C22544A-7EE6-4342-B048-85BDC9FD1C3A}</a:tableStyleId>
              </a:tblPr>
              <a:tblGrid>
                <a:gridCol w="1172482"/>
                <a:gridCol w="1172482"/>
                <a:gridCol w="1172482"/>
                <a:gridCol w="1172482"/>
                <a:gridCol w="1172482"/>
                <a:gridCol w="1172482"/>
                <a:gridCol w="1172482"/>
              </a:tblGrid>
              <a:tr h="791612">
                <a:tc>
                  <a:txBody>
                    <a:bodyPr/>
                    <a:lstStyle/>
                    <a:p>
                      <a:r>
                        <a:rPr lang="nb-NO" sz="1800" dirty="0" smtClean="0"/>
                        <a:t>Svært godt</a:t>
                      </a:r>
                      <a:endParaRPr lang="nb-NO" sz="1800" dirty="0"/>
                    </a:p>
                  </a:txBody>
                  <a:tcPr marL="91423" marR="91423" marT="45692" marB="45692"/>
                </a:tc>
                <a:tc>
                  <a:txBody>
                    <a:bodyPr/>
                    <a:lstStyle/>
                    <a:p>
                      <a:r>
                        <a:rPr lang="nb-NO" sz="1800" dirty="0" smtClean="0"/>
                        <a:t>Godt</a:t>
                      </a:r>
                      <a:endParaRPr lang="nb-NO" sz="1800" dirty="0"/>
                    </a:p>
                  </a:txBody>
                  <a:tcPr marL="91423" marR="91423" marT="45692" marB="45692"/>
                </a:tc>
                <a:tc>
                  <a:txBody>
                    <a:bodyPr/>
                    <a:lstStyle/>
                    <a:p>
                      <a:r>
                        <a:rPr lang="nb-NO" sz="1800" dirty="0" smtClean="0"/>
                        <a:t>Trives litt</a:t>
                      </a:r>
                      <a:endParaRPr lang="nb-NO" sz="1800" dirty="0"/>
                    </a:p>
                  </a:txBody>
                  <a:tcPr marL="91423" marR="91423" marT="45692" marB="45692"/>
                </a:tc>
                <a:tc>
                  <a:txBody>
                    <a:bodyPr/>
                    <a:lstStyle/>
                    <a:p>
                      <a:r>
                        <a:rPr lang="nb-NO" sz="1800" dirty="0" smtClean="0"/>
                        <a:t>Ikke noe særlig</a:t>
                      </a:r>
                      <a:endParaRPr lang="nb-NO" sz="1800" dirty="0"/>
                    </a:p>
                  </a:txBody>
                  <a:tcPr marL="91423" marR="91423" marT="45692" marB="45692"/>
                </a:tc>
                <a:tc>
                  <a:txBody>
                    <a:bodyPr/>
                    <a:lstStyle/>
                    <a:p>
                      <a:r>
                        <a:rPr lang="nb-NO" sz="1800" dirty="0" smtClean="0"/>
                        <a:t>Ikke</a:t>
                      </a:r>
                      <a:r>
                        <a:rPr lang="nb-NO" sz="1800" baseline="0" dirty="0" smtClean="0"/>
                        <a:t> i det hele tatt</a:t>
                      </a:r>
                      <a:endParaRPr lang="nb-NO" sz="1800" dirty="0"/>
                    </a:p>
                  </a:txBody>
                  <a:tcPr marL="91423" marR="91423" marT="45692" marB="45692"/>
                </a:tc>
                <a:tc>
                  <a:txBody>
                    <a:bodyPr/>
                    <a:lstStyle/>
                    <a:p>
                      <a:r>
                        <a:rPr lang="nb-NO" sz="1800" dirty="0" smtClean="0"/>
                        <a:t>Snitt</a:t>
                      </a:r>
                      <a:endParaRPr lang="nb-NO" sz="1800" dirty="0"/>
                    </a:p>
                  </a:txBody>
                  <a:tcPr marL="91423" marR="91423" marT="45692" marB="45692"/>
                </a:tc>
                <a:tc>
                  <a:txBody>
                    <a:bodyPr/>
                    <a:lstStyle/>
                    <a:p>
                      <a:r>
                        <a:rPr lang="nb-NO" sz="1800" dirty="0" err="1" smtClean="0"/>
                        <a:t>Std</a:t>
                      </a:r>
                      <a:endParaRPr lang="nb-NO" sz="1800" dirty="0" smtClean="0"/>
                    </a:p>
                    <a:p>
                      <a:r>
                        <a:rPr lang="nb-NO" sz="1800" dirty="0" smtClean="0"/>
                        <a:t>avvik</a:t>
                      </a:r>
                      <a:endParaRPr lang="nb-NO" sz="1800" dirty="0"/>
                    </a:p>
                  </a:txBody>
                  <a:tcPr marL="91423" marR="91423" marT="45692" marB="45692"/>
                </a:tc>
              </a:tr>
              <a:tr h="1737276">
                <a:tc>
                  <a:txBody>
                    <a:bodyPr/>
                    <a:lstStyle/>
                    <a:p>
                      <a:r>
                        <a:rPr lang="nb-NO" sz="1800" dirty="0" smtClean="0"/>
                        <a:t>45,08%</a:t>
                      </a:r>
                      <a:endParaRPr lang="nb-NO" sz="1800" dirty="0"/>
                    </a:p>
                  </a:txBody>
                  <a:tcPr marL="91423" marR="91423" marT="45692" marB="45692"/>
                </a:tc>
                <a:tc>
                  <a:txBody>
                    <a:bodyPr/>
                    <a:lstStyle/>
                    <a:p>
                      <a:r>
                        <a:rPr lang="nb-NO" sz="1800" dirty="0" smtClean="0"/>
                        <a:t>44,62%</a:t>
                      </a:r>
                      <a:endParaRPr lang="nb-NO" sz="1800" dirty="0"/>
                    </a:p>
                  </a:txBody>
                  <a:tcPr marL="91423" marR="91423" marT="45692" marB="45692"/>
                </a:tc>
                <a:tc>
                  <a:txBody>
                    <a:bodyPr/>
                    <a:lstStyle/>
                    <a:p>
                      <a:r>
                        <a:rPr lang="nb-NO" sz="1800" dirty="0" smtClean="0"/>
                        <a:t>7,77%</a:t>
                      </a:r>
                    </a:p>
                    <a:p>
                      <a:endParaRPr lang="nb-NO" sz="1800" dirty="0" smtClean="0"/>
                    </a:p>
                    <a:p>
                      <a:endParaRPr lang="nb-NO" sz="1800" dirty="0" smtClean="0"/>
                    </a:p>
                    <a:p>
                      <a:endParaRPr lang="nb-NO" sz="1800" dirty="0" smtClean="0"/>
                    </a:p>
                    <a:p>
                      <a:r>
                        <a:rPr lang="nb-NO" sz="1800" dirty="0" smtClean="0"/>
                        <a:t>30986</a:t>
                      </a:r>
                    </a:p>
                    <a:p>
                      <a:r>
                        <a:rPr lang="nb-NO" sz="1800" dirty="0" smtClean="0"/>
                        <a:t>elever</a:t>
                      </a:r>
                      <a:endParaRPr lang="nb-NO" sz="1800" dirty="0"/>
                    </a:p>
                  </a:txBody>
                  <a:tcPr marL="91423" marR="91423" marT="45692" marB="45692"/>
                </a:tc>
                <a:tc>
                  <a:txBody>
                    <a:bodyPr/>
                    <a:lstStyle/>
                    <a:p>
                      <a:r>
                        <a:rPr lang="nb-NO" sz="1800" dirty="0" smtClean="0"/>
                        <a:t>1,67%</a:t>
                      </a:r>
                    </a:p>
                    <a:p>
                      <a:endParaRPr lang="nb-NO" sz="1800" dirty="0" smtClean="0"/>
                    </a:p>
                    <a:p>
                      <a:endParaRPr lang="nb-NO" sz="1800" dirty="0" smtClean="0"/>
                    </a:p>
                    <a:p>
                      <a:endParaRPr lang="nb-NO" sz="1800" dirty="0" smtClean="0"/>
                    </a:p>
                    <a:p>
                      <a:r>
                        <a:rPr lang="nb-NO" sz="1800" dirty="0" smtClean="0"/>
                        <a:t>6655</a:t>
                      </a:r>
                    </a:p>
                    <a:p>
                      <a:r>
                        <a:rPr lang="nb-NO" sz="1800" dirty="0" smtClean="0"/>
                        <a:t>elever</a:t>
                      </a:r>
                      <a:endParaRPr lang="nb-NO" sz="1800" dirty="0"/>
                    </a:p>
                  </a:txBody>
                  <a:tcPr marL="91423" marR="91423" marT="45692" marB="45692"/>
                </a:tc>
                <a:tc>
                  <a:txBody>
                    <a:bodyPr/>
                    <a:lstStyle/>
                    <a:p>
                      <a:r>
                        <a:rPr lang="nb-NO" sz="1800" dirty="0" smtClean="0"/>
                        <a:t>0,86%</a:t>
                      </a:r>
                    </a:p>
                    <a:p>
                      <a:endParaRPr lang="nb-NO" sz="1800" dirty="0" smtClean="0"/>
                    </a:p>
                    <a:p>
                      <a:endParaRPr lang="nb-NO" sz="1800" dirty="0" smtClean="0"/>
                    </a:p>
                    <a:p>
                      <a:endParaRPr lang="nb-NO" sz="1800" dirty="0" smtClean="0"/>
                    </a:p>
                    <a:p>
                      <a:r>
                        <a:rPr lang="nb-NO" sz="1800" dirty="0" smtClean="0"/>
                        <a:t>3426</a:t>
                      </a:r>
                    </a:p>
                    <a:p>
                      <a:r>
                        <a:rPr lang="nb-NO" sz="1800" dirty="0" smtClean="0"/>
                        <a:t>elever</a:t>
                      </a:r>
                      <a:endParaRPr lang="nb-NO" sz="1800" dirty="0"/>
                    </a:p>
                  </a:txBody>
                  <a:tcPr marL="91423" marR="91423" marT="45692" marB="45692"/>
                </a:tc>
                <a:tc>
                  <a:txBody>
                    <a:bodyPr/>
                    <a:lstStyle/>
                    <a:p>
                      <a:r>
                        <a:rPr lang="nb-NO" sz="1800" dirty="0" smtClean="0"/>
                        <a:t>4,31</a:t>
                      </a:r>
                      <a:endParaRPr lang="nb-NO" sz="1800" dirty="0"/>
                    </a:p>
                  </a:txBody>
                  <a:tcPr marL="91423" marR="91423" marT="45692" marB="45692"/>
                </a:tc>
                <a:tc>
                  <a:txBody>
                    <a:bodyPr/>
                    <a:lstStyle/>
                    <a:p>
                      <a:r>
                        <a:rPr lang="nb-NO" sz="1800" dirty="0" smtClean="0"/>
                        <a:t>0,76</a:t>
                      </a:r>
                    </a:p>
                    <a:p>
                      <a:endParaRPr lang="nb-NO" sz="1800" dirty="0" smtClean="0"/>
                    </a:p>
                    <a:p>
                      <a:endParaRPr lang="nb-NO" sz="1800" dirty="0" smtClean="0"/>
                    </a:p>
                    <a:p>
                      <a:endParaRPr lang="nb-NO" sz="1800" dirty="0" smtClean="0"/>
                    </a:p>
                    <a:p>
                      <a:endParaRPr lang="nb-NO" sz="1800" dirty="0" smtClean="0"/>
                    </a:p>
                    <a:p>
                      <a:endParaRPr lang="nb-NO" sz="1800" dirty="0"/>
                    </a:p>
                  </a:txBody>
                  <a:tcPr marL="91423" marR="91423" marT="45692" marB="45692"/>
                </a:tc>
              </a:tr>
            </a:tbl>
          </a:graphicData>
        </a:graphic>
      </p:graphicFrame>
      <p:cxnSp>
        <p:nvCxnSpPr>
          <p:cNvPr id="7" name="Rett linje 6"/>
          <p:cNvCxnSpPr/>
          <p:nvPr/>
        </p:nvCxnSpPr>
        <p:spPr>
          <a:xfrm>
            <a:off x="2771775" y="3716338"/>
            <a:ext cx="2376488" cy="0"/>
          </a:xfrm>
          <a:prstGeom prst="line">
            <a:avLst/>
          </a:prstGeom>
        </p:spPr>
        <p:style>
          <a:lnRef idx="1">
            <a:schemeClr val="accent1"/>
          </a:lnRef>
          <a:fillRef idx="0">
            <a:schemeClr val="accent1"/>
          </a:fillRef>
          <a:effectRef idx="0">
            <a:schemeClr val="accent1"/>
          </a:effectRef>
          <a:fontRef idx="minor">
            <a:schemeClr val="tx1"/>
          </a:fontRef>
        </p:style>
      </p:cxnSp>
      <p:sp>
        <p:nvSpPr>
          <p:cNvPr id="8223" name="TekstSylinder 7"/>
          <p:cNvSpPr txBox="1">
            <a:spLocks noChangeArrowheads="1"/>
          </p:cNvSpPr>
          <p:nvPr/>
        </p:nvSpPr>
        <p:spPr bwMode="auto">
          <a:xfrm>
            <a:off x="2843808" y="3743325"/>
            <a:ext cx="2304455" cy="368300"/>
          </a:xfrm>
          <a:prstGeom prst="rect">
            <a:avLst/>
          </a:prstGeom>
          <a:solidFill>
            <a:srgbClr val="FFFF00"/>
          </a:solidFill>
          <a:ln>
            <a:no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nb-NO" altLang="nb-NO" sz="1800" dirty="0" smtClean="0">
                <a:solidFill>
                  <a:srgbClr val="FF0000"/>
                </a:solidFill>
                <a:latin typeface="Arial" pitchFamily="34" charset="0"/>
              </a:rPr>
              <a:t>             9,44</a:t>
            </a:r>
            <a:r>
              <a:rPr lang="nb-NO" altLang="nb-NO" sz="1800" dirty="0">
                <a:solidFill>
                  <a:srgbClr val="FF0000"/>
                </a:solidFill>
                <a:latin typeface="Arial" pitchFamily="34" charset="0"/>
              </a:rPr>
              <a:t>%</a:t>
            </a:r>
          </a:p>
        </p:txBody>
      </p:sp>
      <p:sp>
        <p:nvSpPr>
          <p:cNvPr id="9" name="TekstSylinder 8"/>
          <p:cNvSpPr txBox="1"/>
          <p:nvPr/>
        </p:nvSpPr>
        <p:spPr>
          <a:xfrm>
            <a:off x="539750" y="5300663"/>
            <a:ext cx="8135938" cy="954087"/>
          </a:xfrm>
          <a:prstGeom prst="rect">
            <a:avLst/>
          </a:prstGeom>
          <a:solidFill>
            <a:schemeClr val="accent2">
              <a:lumMod val="20000"/>
              <a:lumOff val="80000"/>
            </a:schemeClr>
          </a:solidFill>
        </p:spPr>
        <p:txBody>
          <a:bodyPr>
            <a:spAutoFit/>
          </a:bodyPr>
          <a:lstStyle/>
          <a:p>
            <a:pPr>
              <a:defRPr/>
            </a:pPr>
            <a:r>
              <a:rPr lang="nb-NO" sz="2800" dirty="0"/>
              <a:t>Det er stor forskjell på å ha lav trivsel enn å mistrives.</a:t>
            </a:r>
          </a:p>
        </p:txBody>
      </p:sp>
      <p:cxnSp>
        <p:nvCxnSpPr>
          <p:cNvPr id="11" name="Rett pil 10"/>
          <p:cNvCxnSpPr/>
          <p:nvPr/>
        </p:nvCxnSpPr>
        <p:spPr>
          <a:xfrm flipV="1">
            <a:off x="5651500" y="5084763"/>
            <a:ext cx="0" cy="3603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6921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p:cNvSpPr txBox="1"/>
          <p:nvPr/>
        </p:nvSpPr>
        <p:spPr>
          <a:xfrm>
            <a:off x="215900" y="0"/>
            <a:ext cx="8569325" cy="461963"/>
          </a:xfrm>
          <a:prstGeom prst="rect">
            <a:avLst/>
          </a:prstGeom>
          <a:solidFill>
            <a:schemeClr val="accent3">
              <a:lumMod val="20000"/>
              <a:lumOff val="80000"/>
            </a:schemeClr>
          </a:solidFill>
        </p:spPr>
        <p:txBody>
          <a:bodyPr>
            <a:spAutoFit/>
          </a:bodyPr>
          <a:lstStyle/>
          <a:p>
            <a:pPr>
              <a:defRPr/>
            </a:pPr>
            <a:r>
              <a:rPr lang="nb-NO" dirty="0">
                <a:latin typeface="Arial" charset="0"/>
              </a:rPr>
              <a:t>Barn og relasjoner : Sammenligning mellom 38 land</a:t>
            </a:r>
          </a:p>
        </p:txBody>
      </p:sp>
      <p:sp>
        <p:nvSpPr>
          <p:cNvPr id="5" name="TekstSylinder 4"/>
          <p:cNvSpPr txBox="1"/>
          <p:nvPr/>
        </p:nvSpPr>
        <p:spPr>
          <a:xfrm>
            <a:off x="215900" y="911225"/>
            <a:ext cx="8569325" cy="369888"/>
          </a:xfrm>
          <a:prstGeom prst="rect">
            <a:avLst/>
          </a:prstGeom>
          <a:solidFill>
            <a:schemeClr val="accent5">
              <a:lumMod val="20000"/>
              <a:lumOff val="80000"/>
            </a:schemeClr>
          </a:solidFill>
        </p:spPr>
        <p:txBody>
          <a:bodyPr>
            <a:spAutoFit/>
          </a:bodyPr>
          <a:lstStyle/>
          <a:p>
            <a:pPr>
              <a:defRPr/>
            </a:pPr>
            <a:r>
              <a:rPr lang="nb-NO" dirty="0">
                <a:solidFill>
                  <a:srgbClr val="FF0000"/>
                </a:solidFill>
                <a:latin typeface="Arial" charset="0"/>
              </a:rPr>
              <a:t>Vennskap med de som de går i klasse sammen med.</a:t>
            </a:r>
          </a:p>
        </p:txBody>
      </p:sp>
      <p:cxnSp>
        <p:nvCxnSpPr>
          <p:cNvPr id="7" name="Rett linje 6"/>
          <p:cNvCxnSpPr/>
          <p:nvPr/>
        </p:nvCxnSpPr>
        <p:spPr>
          <a:xfrm>
            <a:off x="827088" y="1773238"/>
            <a:ext cx="0" cy="4464050"/>
          </a:xfrm>
          <a:prstGeom prst="line">
            <a:avLst/>
          </a:prstGeom>
        </p:spPr>
        <p:style>
          <a:lnRef idx="1">
            <a:schemeClr val="accent1"/>
          </a:lnRef>
          <a:fillRef idx="0">
            <a:schemeClr val="accent1"/>
          </a:fillRef>
          <a:effectRef idx="0">
            <a:schemeClr val="accent1"/>
          </a:effectRef>
          <a:fontRef idx="minor">
            <a:schemeClr val="tx1"/>
          </a:fontRef>
        </p:style>
      </p:cxnSp>
      <p:sp>
        <p:nvSpPr>
          <p:cNvPr id="11269" name="TekstSylinder 8"/>
          <p:cNvSpPr txBox="1">
            <a:spLocks noChangeArrowheads="1"/>
          </p:cNvSpPr>
          <p:nvPr/>
        </p:nvSpPr>
        <p:spPr bwMode="auto">
          <a:xfrm>
            <a:off x="900113" y="6021388"/>
            <a:ext cx="1223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Times New Roman" pitchFamily="18" charset="0"/>
              <a:buNone/>
            </a:pPr>
            <a:r>
              <a:rPr lang="nb-NO" altLang="nb-NO" sz="2400">
                <a:latin typeface="Arial" pitchFamily="34" charset="0"/>
                <a:ea typeface="DejaVu Sans"/>
                <a:cs typeface="DejaVu Sans"/>
              </a:rPr>
              <a:t>0%</a:t>
            </a:r>
          </a:p>
        </p:txBody>
      </p:sp>
      <p:sp>
        <p:nvSpPr>
          <p:cNvPr id="11" name="Rektangel 10"/>
          <p:cNvSpPr/>
          <p:nvPr/>
        </p:nvSpPr>
        <p:spPr>
          <a:xfrm>
            <a:off x="2124075" y="2205038"/>
            <a:ext cx="792163" cy="403225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11271" name="TekstSylinder 11"/>
          <p:cNvSpPr txBox="1">
            <a:spLocks noChangeArrowheads="1"/>
          </p:cNvSpPr>
          <p:nvPr/>
        </p:nvSpPr>
        <p:spPr bwMode="auto">
          <a:xfrm>
            <a:off x="900113" y="1628775"/>
            <a:ext cx="1619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Times New Roman" pitchFamily="18" charset="0"/>
              <a:buNone/>
            </a:pPr>
            <a:r>
              <a:rPr lang="nb-NO" altLang="nb-NO" sz="2400">
                <a:latin typeface="Arial" pitchFamily="34" charset="0"/>
                <a:ea typeface="DejaVu Sans"/>
                <a:cs typeface="DejaVu Sans"/>
              </a:rPr>
              <a:t>100%</a:t>
            </a:r>
          </a:p>
        </p:txBody>
      </p:sp>
      <p:sp>
        <p:nvSpPr>
          <p:cNvPr id="11272" name="TekstSylinder 12"/>
          <p:cNvSpPr txBox="1">
            <a:spLocks noChangeArrowheads="1"/>
          </p:cNvSpPr>
          <p:nvPr/>
        </p:nvSpPr>
        <p:spPr bwMode="auto">
          <a:xfrm>
            <a:off x="2122488" y="2205038"/>
            <a:ext cx="793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Times New Roman" pitchFamily="18" charset="0"/>
              <a:buNone/>
            </a:pPr>
            <a:r>
              <a:rPr lang="nb-NO" altLang="nb-NO" sz="2400">
                <a:latin typeface="Arial" pitchFamily="34" charset="0"/>
                <a:ea typeface="DejaVu Sans"/>
                <a:cs typeface="DejaVu Sans"/>
              </a:rPr>
              <a:t>81%</a:t>
            </a:r>
          </a:p>
        </p:txBody>
      </p:sp>
      <p:sp>
        <p:nvSpPr>
          <p:cNvPr id="11273" name="TekstSylinder 13"/>
          <p:cNvSpPr txBox="1">
            <a:spLocks noChangeArrowheads="1"/>
          </p:cNvSpPr>
          <p:nvPr/>
        </p:nvSpPr>
        <p:spPr bwMode="auto">
          <a:xfrm>
            <a:off x="1709738" y="6245225"/>
            <a:ext cx="1206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Times New Roman" pitchFamily="18" charset="0"/>
              <a:buNone/>
            </a:pPr>
            <a:r>
              <a:rPr lang="nb-NO" altLang="nb-NO" sz="2000">
                <a:latin typeface="Arial" pitchFamily="34" charset="0"/>
                <a:ea typeface="DejaVu Sans"/>
                <a:cs typeface="DejaVu Sans"/>
              </a:rPr>
              <a:t>11 år Jente</a:t>
            </a:r>
          </a:p>
        </p:txBody>
      </p:sp>
      <p:sp>
        <p:nvSpPr>
          <p:cNvPr id="15" name="Rektangel 14"/>
          <p:cNvSpPr/>
          <p:nvPr/>
        </p:nvSpPr>
        <p:spPr>
          <a:xfrm>
            <a:off x="2916238" y="2286000"/>
            <a:ext cx="792162" cy="395128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11275" name="TekstSylinder 15"/>
          <p:cNvSpPr txBox="1">
            <a:spLocks noChangeArrowheads="1"/>
          </p:cNvSpPr>
          <p:nvPr/>
        </p:nvSpPr>
        <p:spPr bwMode="auto">
          <a:xfrm>
            <a:off x="2916238" y="2286000"/>
            <a:ext cx="935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Times New Roman" pitchFamily="18" charset="0"/>
              <a:buNone/>
            </a:pPr>
            <a:r>
              <a:rPr lang="nb-NO" altLang="nb-NO" sz="2400">
                <a:latin typeface="Arial" pitchFamily="34" charset="0"/>
                <a:ea typeface="DejaVu Sans"/>
                <a:cs typeface="DejaVu Sans"/>
              </a:rPr>
              <a:t>80%</a:t>
            </a:r>
          </a:p>
        </p:txBody>
      </p:sp>
      <p:sp>
        <p:nvSpPr>
          <p:cNvPr id="11276" name="TekstSylinder 16"/>
          <p:cNvSpPr txBox="1">
            <a:spLocks noChangeArrowheads="1"/>
          </p:cNvSpPr>
          <p:nvPr/>
        </p:nvSpPr>
        <p:spPr bwMode="auto">
          <a:xfrm>
            <a:off x="3006725" y="6245225"/>
            <a:ext cx="9890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Times New Roman" pitchFamily="18" charset="0"/>
              <a:buNone/>
            </a:pPr>
            <a:r>
              <a:rPr lang="nb-NO" altLang="nb-NO" sz="2000">
                <a:latin typeface="Arial" pitchFamily="34" charset="0"/>
                <a:ea typeface="DejaVu Sans"/>
                <a:cs typeface="DejaVu Sans"/>
              </a:rPr>
              <a:t>11 år Gutt</a:t>
            </a:r>
          </a:p>
        </p:txBody>
      </p:sp>
      <p:sp>
        <p:nvSpPr>
          <p:cNvPr id="18" name="Rektangel 17"/>
          <p:cNvSpPr/>
          <p:nvPr/>
        </p:nvSpPr>
        <p:spPr>
          <a:xfrm>
            <a:off x="4608513" y="2101850"/>
            <a:ext cx="755650" cy="414337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11278" name="TekstSylinder 18"/>
          <p:cNvSpPr txBox="1">
            <a:spLocks noChangeArrowheads="1"/>
          </p:cNvSpPr>
          <p:nvPr/>
        </p:nvSpPr>
        <p:spPr bwMode="auto">
          <a:xfrm>
            <a:off x="4500563" y="6245225"/>
            <a:ext cx="10080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Times New Roman" pitchFamily="18" charset="0"/>
              <a:buNone/>
            </a:pPr>
            <a:r>
              <a:rPr lang="nb-NO" altLang="nb-NO" sz="2000">
                <a:latin typeface="Arial" pitchFamily="34" charset="0"/>
                <a:ea typeface="DejaVu Sans"/>
                <a:cs typeface="DejaVu Sans"/>
              </a:rPr>
              <a:t>13 år Jente</a:t>
            </a:r>
          </a:p>
        </p:txBody>
      </p:sp>
      <p:sp>
        <p:nvSpPr>
          <p:cNvPr id="11279" name="TekstSylinder 19"/>
          <p:cNvSpPr txBox="1">
            <a:spLocks noChangeArrowheads="1"/>
          </p:cNvSpPr>
          <p:nvPr/>
        </p:nvSpPr>
        <p:spPr bwMode="auto">
          <a:xfrm>
            <a:off x="4621213" y="2122488"/>
            <a:ext cx="684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Times New Roman" pitchFamily="18" charset="0"/>
              <a:buNone/>
            </a:pPr>
            <a:r>
              <a:rPr lang="nb-NO" altLang="nb-NO" sz="2400">
                <a:latin typeface="Arial" pitchFamily="34" charset="0"/>
                <a:ea typeface="DejaVu Sans"/>
                <a:cs typeface="DejaVu Sans"/>
              </a:rPr>
              <a:t>82%</a:t>
            </a:r>
          </a:p>
        </p:txBody>
      </p:sp>
      <p:sp>
        <p:nvSpPr>
          <p:cNvPr id="21" name="Rektangel 20"/>
          <p:cNvSpPr/>
          <p:nvPr/>
        </p:nvSpPr>
        <p:spPr>
          <a:xfrm>
            <a:off x="5364163" y="2492375"/>
            <a:ext cx="863600" cy="374491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11281" name="TekstSylinder 21"/>
          <p:cNvSpPr txBox="1">
            <a:spLocks noChangeArrowheads="1"/>
          </p:cNvSpPr>
          <p:nvPr/>
        </p:nvSpPr>
        <p:spPr bwMode="auto">
          <a:xfrm>
            <a:off x="5478463" y="2562225"/>
            <a:ext cx="719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Times New Roman" pitchFamily="18" charset="0"/>
              <a:buNone/>
            </a:pPr>
            <a:r>
              <a:rPr lang="nb-NO" altLang="nb-NO" sz="2400">
                <a:latin typeface="Arial" pitchFamily="34" charset="0"/>
                <a:ea typeface="DejaVu Sans"/>
                <a:cs typeface="DejaVu Sans"/>
              </a:rPr>
              <a:t>76%</a:t>
            </a:r>
          </a:p>
        </p:txBody>
      </p:sp>
      <p:sp>
        <p:nvSpPr>
          <p:cNvPr id="11282" name="TekstSylinder 22"/>
          <p:cNvSpPr txBox="1">
            <a:spLocks noChangeArrowheads="1"/>
          </p:cNvSpPr>
          <p:nvPr/>
        </p:nvSpPr>
        <p:spPr bwMode="auto">
          <a:xfrm>
            <a:off x="5508625" y="6245225"/>
            <a:ext cx="927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Times New Roman" pitchFamily="18" charset="0"/>
              <a:buNone/>
            </a:pPr>
            <a:r>
              <a:rPr lang="nb-NO" altLang="nb-NO" sz="2000">
                <a:latin typeface="Arial" pitchFamily="34" charset="0"/>
                <a:ea typeface="DejaVu Sans"/>
                <a:cs typeface="DejaVu Sans"/>
              </a:rPr>
              <a:t>13 år Gutt</a:t>
            </a:r>
          </a:p>
        </p:txBody>
      </p:sp>
      <p:sp>
        <p:nvSpPr>
          <p:cNvPr id="24" name="Rektangel 23"/>
          <p:cNvSpPr/>
          <p:nvPr/>
        </p:nvSpPr>
        <p:spPr>
          <a:xfrm>
            <a:off x="6804025" y="2511425"/>
            <a:ext cx="792163" cy="36941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25" name="Rektangel 24"/>
          <p:cNvSpPr/>
          <p:nvPr/>
        </p:nvSpPr>
        <p:spPr>
          <a:xfrm>
            <a:off x="7596188" y="2636838"/>
            <a:ext cx="720725" cy="35687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11285" name="TekstSylinder 25"/>
          <p:cNvSpPr txBox="1">
            <a:spLocks noChangeArrowheads="1"/>
          </p:cNvSpPr>
          <p:nvPr/>
        </p:nvSpPr>
        <p:spPr bwMode="auto">
          <a:xfrm>
            <a:off x="6804025" y="6253163"/>
            <a:ext cx="1152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Times New Roman" pitchFamily="18" charset="0"/>
              <a:buNone/>
            </a:pPr>
            <a:r>
              <a:rPr lang="nb-NO" altLang="nb-NO" sz="2000">
                <a:latin typeface="Arial" pitchFamily="34" charset="0"/>
                <a:ea typeface="DejaVu Sans"/>
                <a:cs typeface="DejaVu Sans"/>
              </a:rPr>
              <a:t>15 år Jente </a:t>
            </a:r>
          </a:p>
        </p:txBody>
      </p:sp>
      <p:sp>
        <p:nvSpPr>
          <p:cNvPr id="11286" name="TekstSylinder 26"/>
          <p:cNvSpPr txBox="1">
            <a:spLocks noChangeArrowheads="1"/>
          </p:cNvSpPr>
          <p:nvPr/>
        </p:nvSpPr>
        <p:spPr bwMode="auto">
          <a:xfrm>
            <a:off x="6786563" y="2509838"/>
            <a:ext cx="792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Times New Roman" pitchFamily="18" charset="0"/>
              <a:buNone/>
            </a:pPr>
            <a:r>
              <a:rPr lang="nb-NO" altLang="nb-NO" sz="2400">
                <a:latin typeface="Arial" pitchFamily="34" charset="0"/>
                <a:ea typeface="DejaVu Sans"/>
                <a:cs typeface="DejaVu Sans"/>
              </a:rPr>
              <a:t>77%</a:t>
            </a:r>
          </a:p>
        </p:txBody>
      </p:sp>
      <p:sp>
        <p:nvSpPr>
          <p:cNvPr id="11287" name="TekstSylinder 27"/>
          <p:cNvSpPr txBox="1">
            <a:spLocks noChangeArrowheads="1"/>
          </p:cNvSpPr>
          <p:nvPr/>
        </p:nvSpPr>
        <p:spPr bwMode="auto">
          <a:xfrm>
            <a:off x="7596188" y="2636838"/>
            <a:ext cx="792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Times New Roman" pitchFamily="18" charset="0"/>
              <a:buNone/>
            </a:pPr>
            <a:r>
              <a:rPr lang="nb-NO" altLang="nb-NO" sz="2400">
                <a:latin typeface="Arial" pitchFamily="34" charset="0"/>
                <a:ea typeface="DejaVu Sans"/>
                <a:cs typeface="DejaVu Sans"/>
              </a:rPr>
              <a:t>75%</a:t>
            </a:r>
          </a:p>
        </p:txBody>
      </p:sp>
      <p:sp>
        <p:nvSpPr>
          <p:cNvPr id="11288" name="TekstSylinder 28"/>
          <p:cNvSpPr txBox="1">
            <a:spLocks noChangeArrowheads="1"/>
          </p:cNvSpPr>
          <p:nvPr/>
        </p:nvSpPr>
        <p:spPr bwMode="auto">
          <a:xfrm>
            <a:off x="7596188" y="6272213"/>
            <a:ext cx="10080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Times New Roman" pitchFamily="18" charset="0"/>
              <a:buNone/>
            </a:pPr>
            <a:r>
              <a:rPr lang="nb-NO" altLang="nb-NO" sz="2000">
                <a:latin typeface="Arial" pitchFamily="34" charset="0"/>
                <a:ea typeface="DejaVu Sans"/>
                <a:cs typeface="DejaVu Sans"/>
              </a:rPr>
              <a:t>15 år gutt</a:t>
            </a:r>
          </a:p>
        </p:txBody>
      </p:sp>
      <p:sp>
        <p:nvSpPr>
          <p:cNvPr id="11289" name="TekstSylinder 29"/>
          <p:cNvSpPr txBox="1">
            <a:spLocks noChangeArrowheads="1"/>
          </p:cNvSpPr>
          <p:nvPr/>
        </p:nvSpPr>
        <p:spPr bwMode="auto">
          <a:xfrm>
            <a:off x="1919288" y="1323975"/>
            <a:ext cx="244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Times New Roman" pitchFamily="18" charset="0"/>
              <a:buNone/>
            </a:pPr>
            <a:r>
              <a:rPr lang="nb-NO" altLang="nb-NO" sz="2000">
                <a:latin typeface="Arial" pitchFamily="34" charset="0"/>
                <a:ea typeface="DejaVu Sans"/>
                <a:cs typeface="DejaVu Sans"/>
              </a:rPr>
              <a:t>Snitt ranking 6/38</a:t>
            </a:r>
          </a:p>
        </p:txBody>
      </p:sp>
      <p:sp>
        <p:nvSpPr>
          <p:cNvPr id="11290" name="TekstSylinder 30"/>
          <p:cNvSpPr txBox="1">
            <a:spLocks noChangeArrowheads="1"/>
          </p:cNvSpPr>
          <p:nvPr/>
        </p:nvSpPr>
        <p:spPr bwMode="auto">
          <a:xfrm>
            <a:off x="4597400" y="1208088"/>
            <a:ext cx="2206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Times New Roman" pitchFamily="18" charset="0"/>
              <a:buNone/>
            </a:pPr>
            <a:r>
              <a:rPr lang="nb-NO" altLang="nb-NO" sz="2000">
                <a:latin typeface="Arial" pitchFamily="34" charset="0"/>
                <a:ea typeface="DejaVu Sans"/>
                <a:cs typeface="DejaVu Sans"/>
              </a:rPr>
              <a:t>Snitt ranking</a:t>
            </a:r>
          </a:p>
          <a:p>
            <a:pPr eaLnBrk="1" hangingPunct="1">
              <a:spcBef>
                <a:spcPct val="0"/>
              </a:spcBef>
              <a:buFont typeface="Times New Roman" pitchFamily="18" charset="0"/>
              <a:buNone/>
            </a:pPr>
            <a:r>
              <a:rPr lang="nb-NO" altLang="nb-NO" sz="2000">
                <a:latin typeface="Arial" pitchFamily="34" charset="0"/>
                <a:ea typeface="DejaVu Sans"/>
                <a:cs typeface="DejaVu Sans"/>
              </a:rPr>
              <a:t>5/38</a:t>
            </a:r>
          </a:p>
        </p:txBody>
      </p:sp>
      <p:sp>
        <p:nvSpPr>
          <p:cNvPr id="11291" name="TekstSylinder 31"/>
          <p:cNvSpPr txBox="1">
            <a:spLocks noChangeArrowheads="1"/>
          </p:cNvSpPr>
          <p:nvPr/>
        </p:nvSpPr>
        <p:spPr bwMode="auto">
          <a:xfrm>
            <a:off x="6786563" y="1373188"/>
            <a:ext cx="2339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Times New Roman" pitchFamily="18" charset="0"/>
              <a:buNone/>
            </a:pPr>
            <a:r>
              <a:rPr lang="nb-NO" altLang="nb-NO" sz="2000">
                <a:latin typeface="Arial" pitchFamily="34" charset="0"/>
                <a:ea typeface="DejaVu Sans"/>
                <a:cs typeface="DejaVu Sans"/>
              </a:rPr>
              <a:t>Snitt ranking 8/38</a:t>
            </a:r>
          </a:p>
        </p:txBody>
      </p:sp>
      <p:sp>
        <p:nvSpPr>
          <p:cNvPr id="2" name="TekstSylinder 1"/>
          <p:cNvSpPr txBox="1"/>
          <p:nvPr/>
        </p:nvSpPr>
        <p:spPr>
          <a:xfrm>
            <a:off x="3681413" y="450850"/>
            <a:ext cx="5416550" cy="460375"/>
          </a:xfrm>
          <a:prstGeom prst="rect">
            <a:avLst/>
          </a:prstGeom>
          <a:solidFill>
            <a:schemeClr val="accent6">
              <a:lumMod val="40000"/>
              <a:lumOff val="60000"/>
            </a:schemeClr>
          </a:solidFill>
        </p:spPr>
        <p:txBody>
          <a:bodyPr>
            <a:spAutoFit/>
          </a:bodyPr>
          <a:lstStyle/>
          <a:p>
            <a:pPr>
              <a:defRPr/>
            </a:pPr>
            <a:r>
              <a:rPr lang="nb-NO" sz="1200" dirty="0">
                <a:latin typeface="Arial" charset="0"/>
              </a:rPr>
              <a:t>Ref. </a:t>
            </a:r>
            <a:r>
              <a:rPr lang="nb-NO" sz="1200" dirty="0" err="1">
                <a:latin typeface="Arial" charset="0"/>
              </a:rPr>
              <a:t>Social</a:t>
            </a:r>
            <a:r>
              <a:rPr lang="nb-NO" sz="1200" dirty="0">
                <a:latin typeface="Arial" charset="0"/>
              </a:rPr>
              <a:t> Determinant </a:t>
            </a:r>
            <a:r>
              <a:rPr lang="nb-NO" sz="1200" dirty="0" err="1">
                <a:latin typeface="Arial" charset="0"/>
              </a:rPr>
              <a:t>of</a:t>
            </a:r>
            <a:r>
              <a:rPr lang="nb-NO" sz="1200" dirty="0">
                <a:latin typeface="Arial" charset="0"/>
              </a:rPr>
              <a:t> </a:t>
            </a:r>
            <a:r>
              <a:rPr lang="nb-NO" sz="1200" dirty="0" err="1">
                <a:latin typeface="Arial" charset="0"/>
              </a:rPr>
              <a:t>Helath</a:t>
            </a:r>
            <a:r>
              <a:rPr lang="nb-NO" sz="1200" dirty="0">
                <a:latin typeface="Arial" charset="0"/>
              </a:rPr>
              <a:t> and </a:t>
            </a:r>
            <a:r>
              <a:rPr lang="nb-NO" sz="1200" dirty="0" err="1">
                <a:latin typeface="Arial" charset="0"/>
              </a:rPr>
              <a:t>Well</a:t>
            </a:r>
            <a:r>
              <a:rPr lang="nb-NO" sz="1200" dirty="0">
                <a:latin typeface="Arial" charset="0"/>
              </a:rPr>
              <a:t> </a:t>
            </a:r>
            <a:r>
              <a:rPr lang="nb-NO" sz="1200" dirty="0" err="1">
                <a:latin typeface="Arial" charset="0"/>
              </a:rPr>
              <a:t>Being</a:t>
            </a:r>
            <a:r>
              <a:rPr lang="nb-NO" sz="1200" dirty="0">
                <a:latin typeface="Arial" charset="0"/>
              </a:rPr>
              <a:t> </a:t>
            </a:r>
            <a:r>
              <a:rPr lang="nb-NO" sz="1200" dirty="0" err="1">
                <a:latin typeface="Arial" charset="0"/>
              </a:rPr>
              <a:t>among</a:t>
            </a:r>
            <a:r>
              <a:rPr lang="nb-NO" sz="1200" dirty="0">
                <a:latin typeface="Arial" charset="0"/>
              </a:rPr>
              <a:t> Young People , Currie et al 2012</a:t>
            </a:r>
          </a:p>
        </p:txBody>
      </p:sp>
    </p:spTree>
    <p:extLst>
      <p:ext uri="{BB962C8B-B14F-4D97-AF65-F5344CB8AC3E}">
        <p14:creationId xmlns:p14="http://schemas.microsoft.com/office/powerpoint/2010/main" val="32785145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5536" y="19108"/>
            <a:ext cx="8229600" cy="1143000"/>
          </a:xfrm>
        </p:spPr>
        <p:txBody>
          <a:bodyPr/>
          <a:lstStyle/>
          <a:p>
            <a:r>
              <a:rPr lang="nb-NO" dirty="0" smtClean="0"/>
              <a:t>Barneskolen</a:t>
            </a:r>
            <a:endParaRPr lang="nb-NO" dirty="0"/>
          </a:p>
        </p:txBody>
      </p:sp>
      <p:sp>
        <p:nvSpPr>
          <p:cNvPr id="3" name="Plassholder for innhold 2"/>
          <p:cNvSpPr>
            <a:spLocks noGrp="1"/>
          </p:cNvSpPr>
          <p:nvPr>
            <p:ph idx="1"/>
          </p:nvPr>
        </p:nvSpPr>
        <p:spPr/>
        <p:txBody>
          <a:bodyPr>
            <a:normAutofit lnSpcReduction="10000"/>
          </a:bodyPr>
          <a:lstStyle/>
          <a:p>
            <a:pPr>
              <a:buFont typeface="Wingdings" panose="05000000000000000000" pitchFamily="2" charset="2"/>
              <a:buChar char="q"/>
            </a:pPr>
            <a:r>
              <a:rPr lang="nb-NO" dirty="0" smtClean="0"/>
              <a:t> 1-3 klasse er årene for </a:t>
            </a:r>
            <a:r>
              <a:rPr lang="nb-NO" dirty="0" smtClean="0">
                <a:solidFill>
                  <a:srgbClr val="FF0000"/>
                </a:solidFill>
              </a:rPr>
              <a:t>utvikling av vennskap </a:t>
            </a:r>
            <a:r>
              <a:rPr lang="nb-NO" dirty="0" smtClean="0"/>
              <a:t>og relasjoner til </a:t>
            </a:r>
            <a:r>
              <a:rPr lang="nb-NO" dirty="0" err="1" smtClean="0"/>
              <a:t>jevnaldrende.Et</a:t>
            </a:r>
            <a:r>
              <a:rPr lang="nb-NO" dirty="0" smtClean="0"/>
              <a:t> barns sosiale selvbilde dannes fra 1-4 kl.</a:t>
            </a:r>
          </a:p>
          <a:p>
            <a:pPr>
              <a:buFont typeface="Wingdings" panose="05000000000000000000" pitchFamily="2" charset="2"/>
              <a:buChar char="q"/>
            </a:pPr>
            <a:r>
              <a:rPr lang="nb-NO" dirty="0"/>
              <a:t> </a:t>
            </a:r>
            <a:r>
              <a:rPr lang="nb-NO" dirty="0" smtClean="0"/>
              <a:t>4-7 klasse er årene for </a:t>
            </a:r>
            <a:r>
              <a:rPr lang="nb-NO" b="1" dirty="0" smtClean="0">
                <a:solidFill>
                  <a:srgbClr val="FF0000"/>
                </a:solidFill>
              </a:rPr>
              <a:t>sosial sammenligning </a:t>
            </a:r>
            <a:r>
              <a:rPr lang="nb-NO" dirty="0" smtClean="0"/>
              <a:t>der elevene for første gang virkelig  møter erfaringer knyttet til suksess og nederlag. Disse årene er særdeles viktige for  elevenes skolemotivasjon og forventninger om å </a:t>
            </a:r>
            <a:r>
              <a:rPr lang="nb-NO" dirty="0" err="1" smtClean="0"/>
              <a:t>mestre.Da</a:t>
            </a:r>
            <a:r>
              <a:rPr lang="nb-NO" dirty="0" smtClean="0"/>
              <a:t> dannes det skolefaglige selvbildet.</a:t>
            </a:r>
            <a:endParaRPr lang="nb-NO" dirty="0"/>
          </a:p>
        </p:txBody>
      </p:sp>
    </p:spTree>
    <p:extLst>
      <p:ext uri="{BB962C8B-B14F-4D97-AF65-F5344CB8AC3E}">
        <p14:creationId xmlns:p14="http://schemas.microsoft.com/office/powerpoint/2010/main" val="5759657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1225689"/>
            <a:ext cx="9144000" cy="1200329"/>
          </a:xfrm>
          <a:prstGeom prst="rect">
            <a:avLst/>
          </a:prstGeom>
          <a:solidFill>
            <a:srgbClr val="FFFF00"/>
          </a:solidFill>
        </p:spPr>
        <p:txBody>
          <a:bodyPr wrap="square">
            <a:spAutoFit/>
          </a:bodyPr>
          <a:lstStyle/>
          <a:p>
            <a:pPr>
              <a:spcBef>
                <a:spcPct val="50000"/>
              </a:spcBef>
              <a:buFont typeface="Wingdings" pitchFamily="2" charset="2"/>
              <a:buChar char="Ø"/>
            </a:pPr>
            <a:r>
              <a:rPr lang="nb-NO" sz="3600" dirty="0" smtClean="0"/>
              <a:t>Alle de faktorer  i skolen som påvirker et barns skoleprestasjoner og trivsel.</a:t>
            </a:r>
            <a:endParaRPr lang="nb-NO" sz="3600" dirty="0"/>
          </a:p>
        </p:txBody>
      </p:sp>
      <p:sp>
        <p:nvSpPr>
          <p:cNvPr id="4" name="TekstSylinder 3"/>
          <p:cNvSpPr txBox="1"/>
          <p:nvPr/>
        </p:nvSpPr>
        <p:spPr>
          <a:xfrm>
            <a:off x="428596" y="0"/>
            <a:ext cx="7929618" cy="646331"/>
          </a:xfrm>
          <a:prstGeom prst="rect">
            <a:avLst/>
          </a:prstGeom>
          <a:noFill/>
        </p:spPr>
        <p:txBody>
          <a:bodyPr wrap="square" rtlCol="0">
            <a:spAutoFit/>
          </a:bodyPr>
          <a:lstStyle/>
          <a:p>
            <a:r>
              <a:rPr lang="nb-NO" sz="3600" dirty="0" smtClean="0"/>
              <a:t>Læringsmiljø handler om :</a:t>
            </a:r>
            <a:endParaRPr lang="nb-NO" sz="3600" dirty="0"/>
          </a:p>
        </p:txBody>
      </p:sp>
      <p:sp>
        <p:nvSpPr>
          <p:cNvPr id="5" name="TekstSylinder 4"/>
          <p:cNvSpPr txBox="1"/>
          <p:nvPr/>
        </p:nvSpPr>
        <p:spPr>
          <a:xfrm>
            <a:off x="0" y="2420888"/>
            <a:ext cx="9144000" cy="4524315"/>
          </a:xfrm>
          <a:prstGeom prst="rect">
            <a:avLst/>
          </a:prstGeom>
          <a:noFill/>
        </p:spPr>
        <p:txBody>
          <a:bodyPr wrap="square" rtlCol="0">
            <a:spAutoFit/>
          </a:bodyPr>
          <a:lstStyle/>
          <a:p>
            <a:pPr>
              <a:buFont typeface="Wingdings" pitchFamily="2" charset="2"/>
              <a:buChar char="§"/>
            </a:pPr>
            <a:r>
              <a:rPr lang="nb-NO" sz="3200" dirty="0" smtClean="0"/>
              <a:t> Jenter er klassens sosiale klimabyggere. Det er svært viktig i en klasse at jenterelasjoner fungerer.</a:t>
            </a:r>
          </a:p>
          <a:p>
            <a:pPr>
              <a:buFont typeface="Wingdings" pitchFamily="2" charset="2"/>
              <a:buChar char="§"/>
            </a:pPr>
            <a:r>
              <a:rPr lang="nb-NO" sz="3200" dirty="0" smtClean="0"/>
              <a:t> Klasser med det beste sosiale klimaet har også best læringsmiljø.</a:t>
            </a:r>
          </a:p>
          <a:p>
            <a:pPr>
              <a:buFont typeface="Wingdings" pitchFamily="2" charset="2"/>
              <a:buChar char="§"/>
            </a:pPr>
            <a:r>
              <a:rPr lang="nb-NO" sz="3200" dirty="0" smtClean="0"/>
              <a:t> Klasser med høyt foreldreengasjement har best læringsmiljøer.</a:t>
            </a:r>
          </a:p>
          <a:p>
            <a:pPr>
              <a:buFont typeface="Wingdings" pitchFamily="2" charset="2"/>
              <a:buChar char="§"/>
            </a:pPr>
            <a:r>
              <a:rPr lang="nb-NO" sz="3200" dirty="0" smtClean="0"/>
              <a:t> Læringsmiljøer kan bygges, men det krever høy grad av samarbeid mellom ulike aktører.</a:t>
            </a:r>
          </a:p>
          <a:p>
            <a:pPr>
              <a:buFont typeface="Wingdings" pitchFamily="2" charset="2"/>
              <a:buChar char="§"/>
            </a:pPr>
            <a:r>
              <a:rPr lang="nb-NO" sz="3200" dirty="0" smtClean="0"/>
              <a:t> Det er svært krevende å snu negative læringsmiljøer.</a:t>
            </a:r>
            <a:endParaRPr lang="nb-NO"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1-4 klasse</a:t>
            </a:r>
            <a:endParaRPr lang="nb-NO" dirty="0"/>
          </a:p>
        </p:txBody>
      </p:sp>
      <p:sp>
        <p:nvSpPr>
          <p:cNvPr id="3" name="Plassholder for innhold 2"/>
          <p:cNvSpPr>
            <a:spLocks noGrp="1"/>
          </p:cNvSpPr>
          <p:nvPr>
            <p:ph idx="1"/>
          </p:nvPr>
        </p:nvSpPr>
        <p:spPr>
          <a:xfrm>
            <a:off x="467544" y="1196752"/>
            <a:ext cx="8229600" cy="4525963"/>
          </a:xfrm>
        </p:spPr>
        <p:txBody>
          <a:bodyPr/>
          <a:lstStyle/>
          <a:p>
            <a:pPr>
              <a:buNone/>
            </a:pPr>
            <a:r>
              <a:rPr lang="nb-NO" dirty="0" smtClean="0"/>
              <a:t>Årene for sosial kompetanse :</a:t>
            </a:r>
          </a:p>
          <a:p>
            <a:pPr>
              <a:buFont typeface="Wingdings" pitchFamily="2" charset="2"/>
              <a:buChar char="q"/>
            </a:pPr>
            <a:r>
              <a:rPr lang="nb-NO" dirty="0" smtClean="0"/>
              <a:t> Vennskap (relasjonelt selvbilde formes mest  i denne perioden)</a:t>
            </a:r>
          </a:p>
          <a:p>
            <a:pPr>
              <a:buFont typeface="Wingdings" pitchFamily="2" charset="2"/>
              <a:buChar char="q"/>
            </a:pPr>
            <a:r>
              <a:rPr lang="nb-NO" dirty="0" smtClean="0"/>
              <a:t> Perspektivtaking.</a:t>
            </a:r>
          </a:p>
          <a:p>
            <a:pPr>
              <a:buFont typeface="Wingdings" pitchFamily="2" charset="2"/>
              <a:buChar char="q"/>
            </a:pPr>
            <a:r>
              <a:rPr lang="nb-NO" dirty="0" smtClean="0"/>
              <a:t>Fleksibilitet.</a:t>
            </a:r>
          </a:p>
          <a:p>
            <a:pPr>
              <a:buFont typeface="Wingdings" pitchFamily="2" charset="2"/>
              <a:buChar char="q"/>
            </a:pPr>
            <a:r>
              <a:rPr lang="nb-NO" dirty="0" smtClean="0"/>
              <a:t> Følelsesregulering.</a:t>
            </a:r>
          </a:p>
          <a:p>
            <a:pPr>
              <a:buFont typeface="Wingdings" pitchFamily="2" charset="2"/>
              <a:buChar char="q"/>
            </a:pPr>
            <a:r>
              <a:rPr lang="nb-NO" dirty="0" smtClean="0"/>
              <a:t> Emosjonelt språk.</a:t>
            </a:r>
          </a:p>
        </p:txBody>
      </p:sp>
      <p:sp>
        <p:nvSpPr>
          <p:cNvPr id="4" name="Ellipse 3"/>
          <p:cNvSpPr/>
          <p:nvPr/>
        </p:nvSpPr>
        <p:spPr>
          <a:xfrm>
            <a:off x="0" y="5085184"/>
            <a:ext cx="3995936" cy="1152128"/>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ekstSylinder 4"/>
          <p:cNvSpPr txBox="1"/>
          <p:nvPr/>
        </p:nvSpPr>
        <p:spPr>
          <a:xfrm>
            <a:off x="539552" y="5445224"/>
            <a:ext cx="2736304" cy="646331"/>
          </a:xfrm>
          <a:prstGeom prst="rect">
            <a:avLst/>
          </a:prstGeom>
          <a:noFill/>
        </p:spPr>
        <p:txBody>
          <a:bodyPr wrap="square" rtlCol="0">
            <a:spAutoFit/>
          </a:bodyPr>
          <a:lstStyle/>
          <a:p>
            <a:r>
              <a:rPr lang="nb-NO" sz="3600" dirty="0" smtClean="0"/>
              <a:t>Selvkontroll</a:t>
            </a:r>
            <a:endParaRPr lang="nb-NO" sz="3600" dirty="0"/>
          </a:p>
        </p:txBody>
      </p:sp>
      <p:cxnSp>
        <p:nvCxnSpPr>
          <p:cNvPr id="7" name="Rett pil 6"/>
          <p:cNvCxnSpPr>
            <a:stCxn id="4" idx="7"/>
          </p:cNvCxnSpPr>
          <p:nvPr/>
        </p:nvCxnSpPr>
        <p:spPr>
          <a:xfrm flipV="1">
            <a:off x="3410744" y="4941168"/>
            <a:ext cx="1377280" cy="3127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5004048" y="4509120"/>
            <a:ext cx="3240360" cy="646331"/>
          </a:xfrm>
          <a:prstGeom prst="rect">
            <a:avLst/>
          </a:prstGeom>
          <a:noFill/>
        </p:spPr>
        <p:txBody>
          <a:bodyPr wrap="square" rtlCol="0">
            <a:spAutoFit/>
          </a:bodyPr>
          <a:lstStyle/>
          <a:p>
            <a:r>
              <a:rPr lang="nb-NO" sz="3600" dirty="0" smtClean="0"/>
              <a:t>Tilpasning</a:t>
            </a:r>
            <a:endParaRPr lang="nb-NO" sz="3600" dirty="0"/>
          </a:p>
        </p:txBody>
      </p:sp>
      <p:cxnSp>
        <p:nvCxnSpPr>
          <p:cNvPr id="10" name="Rett pil 9"/>
          <p:cNvCxnSpPr>
            <a:stCxn id="4" idx="6"/>
            <a:endCxn id="3" idx="2"/>
          </p:cNvCxnSpPr>
          <p:nvPr/>
        </p:nvCxnSpPr>
        <p:spPr>
          <a:xfrm>
            <a:off x="3995936" y="5661248"/>
            <a:ext cx="586408" cy="614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kstSylinder 10"/>
          <p:cNvSpPr txBox="1"/>
          <p:nvPr/>
        </p:nvSpPr>
        <p:spPr>
          <a:xfrm>
            <a:off x="4788024" y="5373216"/>
            <a:ext cx="3816424" cy="584775"/>
          </a:xfrm>
          <a:prstGeom prst="rect">
            <a:avLst/>
          </a:prstGeom>
          <a:noFill/>
        </p:spPr>
        <p:txBody>
          <a:bodyPr wrap="square" rtlCol="0">
            <a:spAutoFit/>
          </a:bodyPr>
          <a:lstStyle/>
          <a:p>
            <a:r>
              <a:rPr lang="nb-NO" sz="3200" dirty="0" smtClean="0"/>
              <a:t>Skoleprestasjoner</a:t>
            </a:r>
            <a:endParaRPr lang="nb-NO" sz="3200" dirty="0"/>
          </a:p>
        </p:txBody>
      </p:sp>
      <p:cxnSp>
        <p:nvCxnSpPr>
          <p:cNvPr id="13" name="Rett pil 12"/>
          <p:cNvCxnSpPr>
            <a:stCxn id="4" idx="5"/>
          </p:cNvCxnSpPr>
          <p:nvPr/>
        </p:nvCxnSpPr>
        <p:spPr>
          <a:xfrm>
            <a:off x="3410744" y="6068587"/>
            <a:ext cx="1233264" cy="3127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kstSylinder 13"/>
          <p:cNvSpPr txBox="1"/>
          <p:nvPr/>
        </p:nvSpPr>
        <p:spPr>
          <a:xfrm>
            <a:off x="4860032" y="6093296"/>
            <a:ext cx="4283968" cy="646331"/>
          </a:xfrm>
          <a:prstGeom prst="rect">
            <a:avLst/>
          </a:prstGeom>
          <a:noFill/>
        </p:spPr>
        <p:txBody>
          <a:bodyPr wrap="square" rtlCol="0">
            <a:spAutoFit/>
          </a:bodyPr>
          <a:lstStyle/>
          <a:p>
            <a:r>
              <a:rPr lang="nb-NO" sz="3600" dirty="0" smtClean="0"/>
              <a:t>Vennskap</a:t>
            </a:r>
            <a:endParaRPr lang="nb-NO" sz="3600" dirty="0"/>
          </a:p>
        </p:txBody>
      </p:sp>
    </p:spTree>
    <p:extLst>
      <p:ext uri="{BB962C8B-B14F-4D97-AF65-F5344CB8AC3E}">
        <p14:creationId xmlns:p14="http://schemas.microsoft.com/office/powerpoint/2010/main" val="13937547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rtlCol="0">
            <a:normAutofit/>
          </a:bodyPr>
          <a:lstStyle/>
          <a:p>
            <a:pPr fontAlgn="auto">
              <a:spcAft>
                <a:spcPts val="0"/>
              </a:spcAft>
              <a:defRPr/>
            </a:pPr>
            <a:r>
              <a:rPr lang="nb-NO" sz="2800" dirty="0" smtClean="0"/>
              <a:t>Hva bør foreldre ha spesiell fokus på i oppdragelsen av barn de første årene på skolen</a:t>
            </a:r>
            <a:endParaRPr lang="nb-NO" sz="2800" dirty="0"/>
          </a:p>
        </p:txBody>
      </p:sp>
      <p:sp>
        <p:nvSpPr>
          <p:cNvPr id="3" name="Plassholder for innhold 2"/>
          <p:cNvSpPr>
            <a:spLocks noGrp="1"/>
          </p:cNvSpPr>
          <p:nvPr>
            <p:ph idx="1"/>
          </p:nvPr>
        </p:nvSpPr>
        <p:spPr>
          <a:solidFill>
            <a:schemeClr val="accent1">
              <a:lumMod val="20000"/>
              <a:lumOff val="80000"/>
            </a:schemeClr>
          </a:solidFill>
        </p:spPr>
        <p:txBody>
          <a:bodyPr rtlCol="0">
            <a:normAutofit fontScale="92500"/>
          </a:bodyPr>
          <a:lstStyle/>
          <a:p>
            <a:pPr marL="514350" indent="-514350" fontAlgn="auto">
              <a:spcAft>
                <a:spcPts val="0"/>
              </a:spcAft>
              <a:buFont typeface="Arial" pitchFamily="34" charset="0"/>
              <a:buAutoNum type="arabicPeriod"/>
              <a:defRPr/>
            </a:pPr>
            <a:r>
              <a:rPr lang="nb-NO" b="1" dirty="0" smtClean="0"/>
              <a:t>Lekekompetanse</a:t>
            </a:r>
            <a:r>
              <a:rPr lang="nb-NO" dirty="0" smtClean="0"/>
              <a:t> med vekt på fleksibilitet og perspektivtaking.</a:t>
            </a:r>
          </a:p>
          <a:p>
            <a:pPr marL="514350" indent="-514350" fontAlgn="auto">
              <a:spcAft>
                <a:spcPts val="0"/>
              </a:spcAft>
              <a:buFont typeface="Arial" pitchFamily="34" charset="0"/>
              <a:buAutoNum type="arabicPeriod"/>
              <a:defRPr/>
            </a:pPr>
            <a:r>
              <a:rPr lang="nb-NO" b="1" dirty="0" smtClean="0"/>
              <a:t>Selvkontroll </a:t>
            </a:r>
            <a:r>
              <a:rPr lang="nb-NO" dirty="0" smtClean="0"/>
              <a:t>( har stor betydning for målorientering, utholdenhet, vennskap, tilpasning)NB!!!!!!!!!!!!! Svært viktig.</a:t>
            </a:r>
          </a:p>
          <a:p>
            <a:pPr marL="514350" indent="-514350" fontAlgn="auto">
              <a:spcAft>
                <a:spcPts val="0"/>
              </a:spcAft>
              <a:buFont typeface="Arial" pitchFamily="34" charset="0"/>
              <a:buAutoNum type="arabicPeriod"/>
              <a:defRPr/>
            </a:pPr>
            <a:r>
              <a:rPr lang="nb-NO" b="1" dirty="0" smtClean="0"/>
              <a:t>Vennskap</a:t>
            </a:r>
            <a:r>
              <a:rPr lang="nb-NO" dirty="0" smtClean="0"/>
              <a:t> med fokus på absolutte verdier og relative verdier.</a:t>
            </a:r>
          </a:p>
          <a:p>
            <a:pPr marL="514350" indent="-514350" fontAlgn="auto">
              <a:spcAft>
                <a:spcPts val="0"/>
              </a:spcAft>
              <a:buFont typeface="Arial" pitchFamily="34" charset="0"/>
              <a:buAutoNum type="arabicPeriod"/>
              <a:defRPr/>
            </a:pPr>
            <a:r>
              <a:rPr lang="nb-NO" b="1" dirty="0" smtClean="0"/>
              <a:t>Språk</a:t>
            </a:r>
            <a:r>
              <a:rPr lang="nb-NO" dirty="0" smtClean="0"/>
              <a:t> ( emosjonelt språk og </a:t>
            </a:r>
            <a:r>
              <a:rPr lang="nb-NO" dirty="0" err="1" smtClean="0"/>
              <a:t>begrepsutvidelse-sette</a:t>
            </a:r>
            <a:r>
              <a:rPr lang="nb-NO" dirty="0" smtClean="0"/>
              <a:t> ord på tanker, situasjoner og </a:t>
            </a:r>
            <a:r>
              <a:rPr lang="nb-NO" dirty="0" err="1" smtClean="0"/>
              <a:t>opplevelser</a:t>
            </a:r>
            <a:r>
              <a:rPr lang="nb-NO" dirty="0" smtClean="0"/>
              <a:t>)</a:t>
            </a:r>
            <a:endParaRPr lang="nb-NO" dirty="0"/>
          </a:p>
        </p:txBody>
      </p:sp>
    </p:spTree>
    <p:extLst>
      <p:ext uri="{BB962C8B-B14F-4D97-AF65-F5344CB8AC3E}">
        <p14:creationId xmlns:p14="http://schemas.microsoft.com/office/powerpoint/2010/main" val="37159641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11560" y="4037"/>
            <a:ext cx="8229600" cy="1143000"/>
          </a:xfrm>
        </p:spPr>
        <p:txBody>
          <a:bodyPr/>
          <a:lstStyle/>
          <a:p>
            <a:r>
              <a:rPr lang="nb-NO" dirty="0" smtClean="0"/>
              <a:t>4-5 klasse</a:t>
            </a:r>
            <a:endParaRPr lang="nb-NO" dirty="0"/>
          </a:p>
        </p:txBody>
      </p:sp>
      <p:sp>
        <p:nvSpPr>
          <p:cNvPr id="3" name="Plassholder for innhold 2"/>
          <p:cNvSpPr>
            <a:spLocks noGrp="1"/>
          </p:cNvSpPr>
          <p:nvPr>
            <p:ph idx="1"/>
          </p:nvPr>
        </p:nvSpPr>
        <p:spPr>
          <a:xfrm>
            <a:off x="395536" y="1052736"/>
            <a:ext cx="8496944" cy="5256584"/>
          </a:xfrm>
          <a:solidFill>
            <a:schemeClr val="accent2">
              <a:lumMod val="20000"/>
              <a:lumOff val="80000"/>
            </a:schemeClr>
          </a:solidFill>
        </p:spPr>
        <p:txBody>
          <a:bodyPr>
            <a:normAutofit fontScale="77500" lnSpcReduction="20000"/>
          </a:bodyPr>
          <a:lstStyle/>
          <a:p>
            <a:pPr>
              <a:buFont typeface="Wingdings" panose="05000000000000000000" pitchFamily="2" charset="2"/>
              <a:buChar char="q"/>
            </a:pPr>
            <a:r>
              <a:rPr lang="nb-NO" dirty="0" smtClean="0"/>
              <a:t> </a:t>
            </a:r>
            <a:r>
              <a:rPr lang="nb-NO" sz="3500" dirty="0" smtClean="0"/>
              <a:t>Fortroligheten står i  «fare» hvis vi ikke bevisst opprettholder denne nærheten.</a:t>
            </a:r>
          </a:p>
          <a:p>
            <a:pPr>
              <a:buFont typeface="Wingdings" panose="05000000000000000000" pitchFamily="2" charset="2"/>
              <a:buChar char="q"/>
            </a:pPr>
            <a:r>
              <a:rPr lang="nb-NO" sz="3500" dirty="0"/>
              <a:t> </a:t>
            </a:r>
            <a:r>
              <a:rPr lang="nb-NO" sz="3500" dirty="0" smtClean="0"/>
              <a:t>Skille i elevers motivasjon tar form.                                      ( mestringsforventninger)  Suksess søking-nederlagsunngåelse.</a:t>
            </a:r>
          </a:p>
          <a:p>
            <a:pPr>
              <a:buFont typeface="Wingdings" panose="05000000000000000000" pitchFamily="2" charset="2"/>
              <a:buChar char="q"/>
            </a:pPr>
            <a:r>
              <a:rPr lang="nb-NO" sz="3500" dirty="0" smtClean="0"/>
              <a:t>Økt  sosial sammenligning, utfordrende for selvbildet.</a:t>
            </a:r>
          </a:p>
          <a:p>
            <a:pPr>
              <a:buFont typeface="Wingdings" panose="05000000000000000000" pitchFamily="2" charset="2"/>
              <a:buChar char="q"/>
            </a:pPr>
            <a:r>
              <a:rPr lang="nb-NO" sz="3500" dirty="0"/>
              <a:t> </a:t>
            </a:r>
            <a:r>
              <a:rPr lang="nb-NO" sz="3500" dirty="0" smtClean="0"/>
              <a:t>Sårbar alder for </a:t>
            </a:r>
            <a:r>
              <a:rPr lang="nb-NO" sz="3500" dirty="0" err="1" smtClean="0"/>
              <a:t>tilkortkomming</a:t>
            </a:r>
            <a:r>
              <a:rPr lang="nb-NO" sz="3500" dirty="0" smtClean="0"/>
              <a:t>. ( faglig, idrettslig, sosialt) Særlig i 5-6 klasse.</a:t>
            </a:r>
          </a:p>
          <a:p>
            <a:pPr>
              <a:buFont typeface="Wingdings" panose="05000000000000000000" pitchFamily="2" charset="2"/>
              <a:buChar char="q"/>
            </a:pPr>
            <a:r>
              <a:rPr lang="nb-NO" sz="3500" dirty="0"/>
              <a:t> </a:t>
            </a:r>
            <a:r>
              <a:rPr lang="nb-NO" sz="3500" dirty="0" smtClean="0"/>
              <a:t>Koder er knekket og det kreves økt evne til utholdenhet og jobbe på mestringsgrense.</a:t>
            </a:r>
          </a:p>
          <a:p>
            <a:pPr>
              <a:buFont typeface="Wingdings" panose="05000000000000000000" pitchFamily="2" charset="2"/>
              <a:buChar char="q"/>
            </a:pPr>
            <a:r>
              <a:rPr lang="nb-NO" sz="3500" dirty="0"/>
              <a:t> </a:t>
            </a:r>
            <a:r>
              <a:rPr lang="nb-NO" sz="3500" dirty="0" smtClean="0"/>
              <a:t>Selvkontroll slår særlig sterkt ut fordi produksjon  og forventninger økes.</a:t>
            </a:r>
          </a:p>
          <a:p>
            <a:pPr>
              <a:buFont typeface="Wingdings" panose="05000000000000000000" pitchFamily="2" charset="2"/>
              <a:buChar char="q"/>
            </a:pPr>
            <a:r>
              <a:rPr lang="nb-NO" sz="3500" dirty="0" smtClean="0"/>
              <a:t>Mobbing manifisterest rundt 4-5 </a:t>
            </a:r>
            <a:r>
              <a:rPr lang="nb-NO" sz="3500" dirty="0" err="1" smtClean="0"/>
              <a:t>kl</a:t>
            </a:r>
            <a:r>
              <a:rPr lang="nb-NO" sz="3500" dirty="0" smtClean="0"/>
              <a:t> (offerrolle blir mer tydelig)</a:t>
            </a:r>
            <a:endParaRPr lang="nb-NO" sz="3500" dirty="0"/>
          </a:p>
        </p:txBody>
      </p:sp>
    </p:spTree>
    <p:extLst>
      <p:ext uri="{BB962C8B-B14F-4D97-AF65-F5344CB8AC3E}">
        <p14:creationId xmlns:p14="http://schemas.microsoft.com/office/powerpoint/2010/main" val="296929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Kjennetegn på Gode skoler</a:t>
            </a:r>
            <a:endParaRPr lang="nb-NO" dirty="0"/>
          </a:p>
        </p:txBody>
      </p:sp>
      <p:sp>
        <p:nvSpPr>
          <p:cNvPr id="4" name="TekstSylinder 3"/>
          <p:cNvSpPr txBox="1"/>
          <p:nvPr/>
        </p:nvSpPr>
        <p:spPr>
          <a:xfrm>
            <a:off x="285720" y="1428736"/>
            <a:ext cx="8501122" cy="4832092"/>
          </a:xfrm>
          <a:prstGeom prst="rect">
            <a:avLst/>
          </a:prstGeom>
          <a:solidFill>
            <a:srgbClr val="92D050"/>
          </a:solidFill>
        </p:spPr>
        <p:txBody>
          <a:bodyPr wrap="square" rtlCol="0">
            <a:spAutoFit/>
          </a:bodyPr>
          <a:lstStyle/>
          <a:p>
            <a:pPr marL="457200" indent="-457200">
              <a:buAutoNum type="arabicPeriod"/>
            </a:pPr>
            <a:r>
              <a:rPr lang="nb-NO" sz="2800" dirty="0" smtClean="0"/>
              <a:t>De har en sterk  </a:t>
            </a:r>
            <a:r>
              <a:rPr lang="nb-NO" sz="2800" b="1" dirty="0" smtClean="0"/>
              <a:t>læringskultur</a:t>
            </a:r>
            <a:r>
              <a:rPr lang="nb-NO" sz="2800" dirty="0" smtClean="0"/>
              <a:t> som fremmer alle elevers skoleprestasjoner.</a:t>
            </a:r>
          </a:p>
          <a:p>
            <a:pPr marL="457200" indent="-457200">
              <a:buAutoNum type="arabicPeriod"/>
            </a:pPr>
            <a:r>
              <a:rPr lang="nb-NO" sz="2800" dirty="0" smtClean="0"/>
              <a:t>De skolenes som har en generell </a:t>
            </a:r>
            <a:r>
              <a:rPr lang="nb-NO" sz="2800" b="1" dirty="0" smtClean="0"/>
              <a:t>sterk læringskultur </a:t>
            </a:r>
            <a:r>
              <a:rPr lang="nb-NO" sz="2800" dirty="0" smtClean="0"/>
              <a:t>og der elevene opplever gode læringsmiljøer, har </a:t>
            </a:r>
            <a:r>
              <a:rPr lang="nb-NO" sz="2800" b="1" dirty="0" smtClean="0"/>
              <a:t>29% </a:t>
            </a:r>
            <a:r>
              <a:rPr lang="nb-NO" sz="2800" dirty="0" smtClean="0"/>
              <a:t>mindre forskjeller enn ved skoler der elevene karakteriserer læringsmiljøet som dårlig.</a:t>
            </a:r>
          </a:p>
          <a:p>
            <a:pPr marL="457200" indent="-457200">
              <a:buAutoNum type="arabicPeriod"/>
            </a:pPr>
            <a:r>
              <a:rPr lang="nb-NO" sz="2800" dirty="0" smtClean="0"/>
              <a:t>Slike sterke læringskulturer reduserer alle typer forskjeller i skolen og har vist seg  særlig viktig for elever på </a:t>
            </a:r>
            <a:r>
              <a:rPr lang="nb-NO" sz="2800" b="1" dirty="0" smtClean="0"/>
              <a:t>kompetansenivå 1 </a:t>
            </a:r>
            <a:r>
              <a:rPr lang="nb-NO" sz="2800" dirty="0" smtClean="0"/>
              <a:t>( der det er særlig mange gutter)</a:t>
            </a:r>
          </a:p>
          <a:p>
            <a:pPr marL="457200" indent="-457200"/>
            <a:r>
              <a:rPr lang="nb-NO" sz="2800" dirty="0" smtClean="0"/>
              <a:t>										</a:t>
            </a:r>
            <a:r>
              <a:rPr lang="nb-NO" dirty="0" smtClean="0"/>
              <a:t>f</a:t>
            </a:r>
            <a:endParaRPr lang="nb-NO" sz="2800" dirty="0"/>
          </a:p>
        </p:txBody>
      </p:sp>
    </p:spTree>
    <p:extLst>
      <p:ext uri="{BB962C8B-B14F-4D97-AF65-F5344CB8AC3E}">
        <p14:creationId xmlns:p14="http://schemas.microsoft.com/office/powerpoint/2010/main" val="2705636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0" y="404813"/>
            <a:ext cx="8748713" cy="584200"/>
          </a:xfrm>
          <a:prstGeom prst="rect">
            <a:avLst/>
          </a:prstGeom>
          <a:solidFill>
            <a:schemeClr val="accent2">
              <a:lumMod val="20000"/>
              <a:lumOff val="80000"/>
            </a:schemeClr>
          </a:solidFill>
        </p:spPr>
        <p:txBody>
          <a:bodyPr>
            <a:spAutoFit/>
          </a:bodyPr>
          <a:lstStyle/>
          <a:p>
            <a:pPr>
              <a:defRPr/>
            </a:pPr>
            <a:r>
              <a:rPr lang="nb-NO" sz="3200" dirty="0"/>
              <a:t>Motivasjon i et utviklingsperspektiv</a:t>
            </a:r>
          </a:p>
        </p:txBody>
      </p:sp>
      <p:sp>
        <p:nvSpPr>
          <p:cNvPr id="24579" name="TekstSylinder 2"/>
          <p:cNvSpPr txBox="1">
            <a:spLocks noChangeArrowheads="1"/>
          </p:cNvSpPr>
          <p:nvPr/>
        </p:nvSpPr>
        <p:spPr bwMode="auto">
          <a:xfrm>
            <a:off x="179388" y="1268413"/>
            <a:ext cx="874871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Wingdings" panose="05000000000000000000" pitchFamily="2" charset="2"/>
              <a:buChar char="q"/>
            </a:pPr>
            <a:r>
              <a:rPr lang="nb-NO" altLang="nb-NO" sz="3600" dirty="0"/>
              <a:t> Problemene  med læringsmotstand starter </a:t>
            </a:r>
            <a:r>
              <a:rPr lang="nb-NO" altLang="nb-NO" sz="3600" dirty="0" smtClean="0"/>
              <a:t>i 4-5 klasse.</a:t>
            </a:r>
            <a:endParaRPr lang="nb-NO" altLang="nb-NO" sz="3600" dirty="0"/>
          </a:p>
          <a:p>
            <a:pPr>
              <a:spcBef>
                <a:spcPct val="0"/>
              </a:spcBef>
              <a:buFont typeface="Wingdings" panose="05000000000000000000" pitchFamily="2" charset="2"/>
              <a:buChar char="q"/>
            </a:pPr>
            <a:r>
              <a:rPr lang="nb-NO" altLang="nb-NO" sz="3600" dirty="0"/>
              <a:t> Primært et guttefenomen. ( </a:t>
            </a:r>
            <a:r>
              <a:rPr lang="nb-NO" altLang="nb-NO" sz="3600" dirty="0" err="1"/>
              <a:t>ca</a:t>
            </a:r>
            <a:r>
              <a:rPr lang="nb-NO" altLang="nb-NO" sz="3600" dirty="0"/>
              <a:t> 80%)</a:t>
            </a:r>
          </a:p>
          <a:p>
            <a:pPr>
              <a:spcBef>
                <a:spcPct val="0"/>
              </a:spcBef>
              <a:buFont typeface="Wingdings" panose="05000000000000000000" pitchFamily="2" charset="2"/>
              <a:buChar char="q"/>
            </a:pPr>
            <a:r>
              <a:rPr lang="nb-NO" altLang="nb-NO" sz="3600" dirty="0"/>
              <a:t> Matematikk + skriftlig fremstilling</a:t>
            </a:r>
          </a:p>
          <a:p>
            <a:pPr>
              <a:spcBef>
                <a:spcPct val="0"/>
              </a:spcBef>
              <a:buFont typeface="Wingdings" panose="05000000000000000000" pitchFamily="2" charset="2"/>
              <a:buChar char="q"/>
            </a:pPr>
            <a:r>
              <a:rPr lang="nb-NO" altLang="nb-NO" sz="3600" dirty="0"/>
              <a:t> Ingen sammenheng mellom læringsmotstand og intelligens.</a:t>
            </a:r>
          </a:p>
          <a:p>
            <a:pPr>
              <a:spcBef>
                <a:spcPct val="0"/>
              </a:spcBef>
              <a:buFont typeface="Wingdings" panose="05000000000000000000" pitchFamily="2" charset="2"/>
              <a:buChar char="q"/>
            </a:pPr>
            <a:r>
              <a:rPr lang="nb-NO" altLang="nb-NO" sz="3600" dirty="0"/>
              <a:t> Handler mer om følelser enn om intellektuelle forutsetninger.</a:t>
            </a:r>
          </a:p>
        </p:txBody>
      </p:sp>
    </p:spTree>
    <p:extLst>
      <p:ext uri="{BB962C8B-B14F-4D97-AF65-F5344CB8AC3E}">
        <p14:creationId xmlns:p14="http://schemas.microsoft.com/office/powerpoint/2010/main" val="26721517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tt linje 2"/>
          <p:cNvCxnSpPr/>
          <p:nvPr/>
        </p:nvCxnSpPr>
        <p:spPr>
          <a:xfrm>
            <a:off x="3959932" y="845423"/>
            <a:ext cx="0" cy="207952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TekstSylinder 3"/>
          <p:cNvSpPr txBox="1"/>
          <p:nvPr/>
        </p:nvSpPr>
        <p:spPr>
          <a:xfrm>
            <a:off x="1547664" y="260648"/>
            <a:ext cx="6264696" cy="584775"/>
          </a:xfrm>
          <a:prstGeom prst="rect">
            <a:avLst/>
          </a:prstGeom>
          <a:noFill/>
        </p:spPr>
        <p:txBody>
          <a:bodyPr wrap="square" rtlCol="0">
            <a:spAutoFit/>
          </a:bodyPr>
          <a:lstStyle/>
          <a:p>
            <a:r>
              <a:rPr lang="nb-NO" sz="3200" dirty="0" smtClean="0"/>
              <a:t>4-5 klasse og sårbarhet</a:t>
            </a:r>
            <a:endParaRPr lang="nb-NO" sz="3200" dirty="0"/>
          </a:p>
        </p:txBody>
      </p:sp>
      <p:sp>
        <p:nvSpPr>
          <p:cNvPr id="5" name="TekstSylinder 4"/>
          <p:cNvSpPr txBox="1"/>
          <p:nvPr/>
        </p:nvSpPr>
        <p:spPr>
          <a:xfrm>
            <a:off x="1259632" y="1412776"/>
            <a:ext cx="2232248" cy="1077218"/>
          </a:xfrm>
          <a:prstGeom prst="rect">
            <a:avLst/>
          </a:prstGeom>
          <a:noFill/>
        </p:spPr>
        <p:txBody>
          <a:bodyPr wrap="square" rtlCol="0">
            <a:spAutoFit/>
          </a:bodyPr>
          <a:lstStyle/>
          <a:p>
            <a:r>
              <a:rPr lang="nb-NO" sz="3200" dirty="0" smtClean="0"/>
              <a:t>Suksess-søking</a:t>
            </a:r>
            <a:endParaRPr lang="nb-NO" sz="3200" dirty="0"/>
          </a:p>
        </p:txBody>
      </p:sp>
      <p:sp>
        <p:nvSpPr>
          <p:cNvPr id="6" name="TekstSylinder 5"/>
          <p:cNvSpPr txBox="1"/>
          <p:nvPr/>
        </p:nvSpPr>
        <p:spPr>
          <a:xfrm>
            <a:off x="4499992" y="1412776"/>
            <a:ext cx="3312368" cy="523220"/>
          </a:xfrm>
          <a:prstGeom prst="rect">
            <a:avLst/>
          </a:prstGeom>
          <a:noFill/>
        </p:spPr>
        <p:txBody>
          <a:bodyPr wrap="square" rtlCol="0">
            <a:spAutoFit/>
          </a:bodyPr>
          <a:lstStyle/>
          <a:p>
            <a:r>
              <a:rPr lang="nb-NO" sz="2800" dirty="0" smtClean="0"/>
              <a:t>Nederlagsunngåelse</a:t>
            </a:r>
            <a:endParaRPr lang="nb-NO" sz="2800" dirty="0"/>
          </a:p>
        </p:txBody>
      </p:sp>
      <p:cxnSp>
        <p:nvCxnSpPr>
          <p:cNvPr id="10" name="Rett pil 9"/>
          <p:cNvCxnSpPr>
            <a:stCxn id="5" idx="2"/>
          </p:cNvCxnSpPr>
          <p:nvPr/>
        </p:nvCxnSpPr>
        <p:spPr>
          <a:xfrm flipH="1">
            <a:off x="1763688" y="2489994"/>
            <a:ext cx="612068" cy="15150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kstSylinder 10"/>
          <p:cNvSpPr txBox="1"/>
          <p:nvPr/>
        </p:nvSpPr>
        <p:spPr>
          <a:xfrm>
            <a:off x="179512" y="4365104"/>
            <a:ext cx="3780420" cy="1938992"/>
          </a:xfrm>
          <a:prstGeom prst="rect">
            <a:avLst/>
          </a:prstGeom>
          <a:noFill/>
        </p:spPr>
        <p:txBody>
          <a:bodyPr wrap="square" rtlCol="0">
            <a:spAutoFit/>
          </a:bodyPr>
          <a:lstStyle/>
          <a:p>
            <a:r>
              <a:rPr lang="nb-NO" sz="4000" dirty="0" smtClean="0"/>
              <a:t>Positive mestringsforventninger</a:t>
            </a:r>
            <a:endParaRPr lang="nb-NO" sz="4000" dirty="0"/>
          </a:p>
        </p:txBody>
      </p:sp>
      <p:cxnSp>
        <p:nvCxnSpPr>
          <p:cNvPr id="13" name="Rett pil 12"/>
          <p:cNvCxnSpPr/>
          <p:nvPr/>
        </p:nvCxnSpPr>
        <p:spPr>
          <a:xfrm>
            <a:off x="5364088" y="2489994"/>
            <a:ext cx="792088" cy="16590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kstSylinder 13"/>
          <p:cNvSpPr txBox="1"/>
          <p:nvPr/>
        </p:nvSpPr>
        <p:spPr>
          <a:xfrm>
            <a:off x="4499992" y="4509120"/>
            <a:ext cx="4644008" cy="1200329"/>
          </a:xfrm>
          <a:prstGeom prst="rect">
            <a:avLst/>
          </a:prstGeom>
          <a:noFill/>
        </p:spPr>
        <p:txBody>
          <a:bodyPr wrap="square" rtlCol="0">
            <a:spAutoFit/>
          </a:bodyPr>
          <a:lstStyle/>
          <a:p>
            <a:r>
              <a:rPr lang="nb-NO" sz="3600" dirty="0" smtClean="0"/>
              <a:t>Negative mestringsforventninger</a:t>
            </a:r>
            <a:endParaRPr lang="nb-NO" sz="3600" dirty="0"/>
          </a:p>
        </p:txBody>
      </p:sp>
    </p:spTree>
    <p:extLst>
      <p:ext uri="{BB962C8B-B14F-4D97-AF65-F5344CB8AC3E}">
        <p14:creationId xmlns:p14="http://schemas.microsoft.com/office/powerpoint/2010/main" val="1209652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tel 1"/>
          <p:cNvSpPr>
            <a:spLocks noGrp="1"/>
          </p:cNvSpPr>
          <p:nvPr>
            <p:ph type="title"/>
          </p:nvPr>
        </p:nvSpPr>
        <p:spPr>
          <a:xfrm>
            <a:off x="468313" y="-157163"/>
            <a:ext cx="7772400" cy="1143001"/>
          </a:xfrm>
        </p:spPr>
        <p:txBody>
          <a:bodyPr/>
          <a:lstStyle/>
          <a:p>
            <a:pPr eaLnBrk="1" hangingPunct="1"/>
            <a:r>
              <a:rPr lang="nb-NO" altLang="nb-NO" smtClean="0"/>
              <a:t>Motivasjon</a:t>
            </a:r>
          </a:p>
        </p:txBody>
      </p:sp>
      <p:sp>
        <p:nvSpPr>
          <p:cNvPr id="3" name="Plassholder for innhold 2"/>
          <p:cNvSpPr>
            <a:spLocks noGrp="1"/>
          </p:cNvSpPr>
          <p:nvPr>
            <p:ph idx="1"/>
          </p:nvPr>
        </p:nvSpPr>
        <p:spPr>
          <a:xfrm>
            <a:off x="0" y="765175"/>
            <a:ext cx="9144000" cy="6092825"/>
          </a:xfrm>
          <a:solidFill>
            <a:schemeClr val="accent2">
              <a:lumMod val="20000"/>
              <a:lumOff val="80000"/>
            </a:schemeClr>
          </a:solidFill>
        </p:spPr>
        <p:txBody>
          <a:bodyPr rtlCol="0">
            <a:normAutofit/>
          </a:bodyPr>
          <a:lstStyle/>
          <a:p>
            <a:pPr eaLnBrk="1" fontAlgn="auto" hangingPunct="1">
              <a:spcAft>
                <a:spcPts val="0"/>
              </a:spcAft>
              <a:defRPr/>
            </a:pPr>
            <a:r>
              <a:rPr lang="nb-NO" dirty="0" smtClean="0"/>
              <a:t>50% av elevene i grunnskolen svarer at helt eller litt usant at de liker å gjøre skolearbeid.</a:t>
            </a:r>
          </a:p>
          <a:p>
            <a:pPr eaLnBrk="1" fontAlgn="auto" hangingPunct="1">
              <a:spcAft>
                <a:spcPts val="0"/>
              </a:spcAft>
              <a:defRPr/>
            </a:pPr>
            <a:r>
              <a:rPr lang="nb-NO" dirty="0" smtClean="0"/>
              <a:t>Kun 13% av eleven svarer at det er helt sant.</a:t>
            </a:r>
          </a:p>
          <a:p>
            <a:pPr eaLnBrk="1" fontAlgn="auto" hangingPunct="1">
              <a:spcAft>
                <a:spcPts val="0"/>
              </a:spcAft>
              <a:defRPr/>
            </a:pPr>
            <a:r>
              <a:rPr lang="nb-NO" dirty="0" smtClean="0"/>
              <a:t>15% av elevene sier at de ikke gjør sitt beste i skolearbeid.</a:t>
            </a:r>
          </a:p>
          <a:p>
            <a:pPr eaLnBrk="1" fontAlgn="auto" hangingPunct="1">
              <a:spcAft>
                <a:spcPts val="0"/>
              </a:spcAft>
              <a:defRPr/>
            </a:pPr>
            <a:r>
              <a:rPr lang="nb-NO" dirty="0" smtClean="0">
                <a:solidFill>
                  <a:srgbClr val="FF0000"/>
                </a:solidFill>
              </a:rPr>
              <a:t>22% av elevene sier at de ikke ber om hjelp når det er noe de ikke forstår.( 72% ber om hjelp på 4.trinn-10.trinn 37%)</a:t>
            </a:r>
          </a:p>
          <a:p>
            <a:pPr eaLnBrk="1" fontAlgn="auto" hangingPunct="1">
              <a:spcAft>
                <a:spcPts val="0"/>
              </a:spcAft>
              <a:defRPr/>
            </a:pPr>
            <a:r>
              <a:rPr lang="nb-NO" dirty="0" smtClean="0"/>
              <a:t>Elevenes motivasjon synker sterkt fra 4-10.trinn.      ( 68% på 10.trinn sier at de ikke liker å gjøre skolearbeid)</a:t>
            </a:r>
          </a:p>
        </p:txBody>
      </p:sp>
      <p:sp>
        <p:nvSpPr>
          <p:cNvPr id="25604" name="TekstSylinder 3"/>
          <p:cNvSpPr txBox="1">
            <a:spLocks noChangeArrowheads="1"/>
          </p:cNvSpPr>
          <p:nvPr/>
        </p:nvSpPr>
        <p:spPr bwMode="auto">
          <a:xfrm>
            <a:off x="5724525" y="0"/>
            <a:ext cx="3095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b-NO" altLang="nb-NO" sz="1600"/>
              <a:t>Ref. Skaalvik&amp;Skaalvik : motivasjon for skolearbeid,Tapir  2011</a:t>
            </a:r>
          </a:p>
        </p:txBody>
      </p:sp>
    </p:spTree>
    <p:extLst>
      <p:ext uri="{BB962C8B-B14F-4D97-AF65-F5344CB8AC3E}">
        <p14:creationId xmlns:p14="http://schemas.microsoft.com/office/powerpoint/2010/main" val="3975829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tel 1"/>
          <p:cNvSpPr>
            <a:spLocks noGrp="1"/>
          </p:cNvSpPr>
          <p:nvPr>
            <p:ph type="title"/>
          </p:nvPr>
        </p:nvSpPr>
        <p:spPr/>
        <p:txBody>
          <a:bodyPr/>
          <a:lstStyle/>
          <a:p>
            <a:endParaRPr lang="nb-NO" altLang="nb-NO" smtClean="0"/>
          </a:p>
        </p:txBody>
      </p:sp>
      <p:pic>
        <p:nvPicPr>
          <p:cNvPr id="26627" name="Plassholder for innhold 3" descr="Scan0028.t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188913"/>
            <a:ext cx="8713787" cy="6553200"/>
          </a:xfrm>
        </p:spPr>
      </p:pic>
    </p:spTree>
    <p:extLst>
      <p:ext uri="{BB962C8B-B14F-4D97-AF65-F5344CB8AC3E}">
        <p14:creationId xmlns:p14="http://schemas.microsoft.com/office/powerpoint/2010/main" val="32092738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solidFill>
            <a:srgbClr val="FF9999"/>
          </a:solidFill>
        </p:spPr>
        <p:txBody>
          <a:bodyPr/>
          <a:lstStyle/>
          <a:p>
            <a:r>
              <a:rPr lang="nb-NO"/>
              <a:t>Betydning av foreldrestøtte</a:t>
            </a:r>
          </a:p>
        </p:txBody>
      </p:sp>
      <p:sp>
        <p:nvSpPr>
          <p:cNvPr id="29699" name="Line 3"/>
          <p:cNvSpPr>
            <a:spLocks noChangeShapeType="1"/>
          </p:cNvSpPr>
          <p:nvPr/>
        </p:nvSpPr>
        <p:spPr bwMode="auto">
          <a:xfrm flipH="1">
            <a:off x="1547813" y="1412875"/>
            <a:ext cx="1439862" cy="1511300"/>
          </a:xfrm>
          <a:prstGeom prst="line">
            <a:avLst/>
          </a:prstGeom>
          <a:noFill/>
          <a:ln w="9525">
            <a:solidFill>
              <a:schemeClr val="tx1"/>
            </a:solidFill>
            <a:round/>
            <a:headEnd/>
            <a:tailEnd type="triangle" w="med" len="med"/>
          </a:ln>
          <a:effectLst/>
        </p:spPr>
        <p:txBody>
          <a:bodyPr/>
          <a:lstStyle/>
          <a:p>
            <a:endParaRPr lang="nb-NO"/>
          </a:p>
        </p:txBody>
      </p:sp>
      <p:sp>
        <p:nvSpPr>
          <p:cNvPr id="29700" name="Line 4"/>
          <p:cNvSpPr>
            <a:spLocks noChangeShapeType="1"/>
          </p:cNvSpPr>
          <p:nvPr/>
        </p:nvSpPr>
        <p:spPr bwMode="auto">
          <a:xfrm>
            <a:off x="4572000" y="1700213"/>
            <a:ext cx="144463" cy="1223962"/>
          </a:xfrm>
          <a:prstGeom prst="line">
            <a:avLst/>
          </a:prstGeom>
          <a:noFill/>
          <a:ln w="9525">
            <a:solidFill>
              <a:schemeClr val="tx1"/>
            </a:solidFill>
            <a:round/>
            <a:headEnd/>
            <a:tailEnd type="triangle" w="med" len="med"/>
          </a:ln>
          <a:effectLst/>
        </p:spPr>
        <p:txBody>
          <a:bodyPr/>
          <a:lstStyle/>
          <a:p>
            <a:endParaRPr lang="nb-NO"/>
          </a:p>
        </p:txBody>
      </p:sp>
      <p:sp>
        <p:nvSpPr>
          <p:cNvPr id="29701" name="Line 5"/>
          <p:cNvSpPr>
            <a:spLocks noChangeShapeType="1"/>
          </p:cNvSpPr>
          <p:nvPr/>
        </p:nvSpPr>
        <p:spPr bwMode="auto">
          <a:xfrm>
            <a:off x="6804025" y="1557338"/>
            <a:ext cx="1296988" cy="1943100"/>
          </a:xfrm>
          <a:prstGeom prst="line">
            <a:avLst/>
          </a:prstGeom>
          <a:noFill/>
          <a:ln w="9525">
            <a:solidFill>
              <a:schemeClr val="tx1"/>
            </a:solidFill>
            <a:round/>
            <a:headEnd/>
            <a:tailEnd type="triangle" w="med" len="med"/>
          </a:ln>
          <a:effectLst/>
        </p:spPr>
        <p:txBody>
          <a:bodyPr/>
          <a:lstStyle/>
          <a:p>
            <a:endParaRPr lang="nb-NO"/>
          </a:p>
        </p:txBody>
      </p:sp>
      <p:sp>
        <p:nvSpPr>
          <p:cNvPr id="29702" name="Text Box 6"/>
          <p:cNvSpPr txBox="1">
            <a:spLocks noChangeArrowheads="1"/>
          </p:cNvSpPr>
          <p:nvPr/>
        </p:nvSpPr>
        <p:spPr bwMode="auto">
          <a:xfrm>
            <a:off x="1908175" y="2852738"/>
            <a:ext cx="2016125" cy="701675"/>
          </a:xfrm>
          <a:prstGeom prst="rect">
            <a:avLst/>
          </a:prstGeom>
          <a:noFill/>
          <a:ln w="9525">
            <a:noFill/>
            <a:miter lim="800000"/>
            <a:headEnd/>
            <a:tailEnd/>
          </a:ln>
          <a:effectLst/>
        </p:spPr>
        <p:txBody>
          <a:bodyPr>
            <a:spAutoFit/>
          </a:bodyPr>
          <a:lstStyle/>
          <a:p>
            <a:pPr eaLnBrk="1" hangingPunct="1">
              <a:spcBef>
                <a:spcPct val="50000"/>
              </a:spcBef>
            </a:pPr>
            <a:r>
              <a:rPr lang="nb-NO" sz="4000">
                <a:latin typeface="Arial" charset="0"/>
              </a:rPr>
              <a:t>.27</a:t>
            </a:r>
          </a:p>
        </p:txBody>
      </p:sp>
      <p:sp>
        <p:nvSpPr>
          <p:cNvPr id="29703" name="Text Box 7"/>
          <p:cNvSpPr txBox="1">
            <a:spLocks noChangeArrowheads="1"/>
          </p:cNvSpPr>
          <p:nvPr/>
        </p:nvSpPr>
        <p:spPr bwMode="auto">
          <a:xfrm>
            <a:off x="4284663" y="3141663"/>
            <a:ext cx="1511300" cy="579437"/>
          </a:xfrm>
          <a:prstGeom prst="rect">
            <a:avLst/>
          </a:prstGeom>
          <a:noFill/>
          <a:ln w="9525">
            <a:noFill/>
            <a:miter lim="800000"/>
            <a:headEnd/>
            <a:tailEnd/>
          </a:ln>
          <a:effectLst/>
        </p:spPr>
        <p:txBody>
          <a:bodyPr>
            <a:spAutoFit/>
          </a:bodyPr>
          <a:lstStyle/>
          <a:p>
            <a:pPr eaLnBrk="1" hangingPunct="1">
              <a:spcBef>
                <a:spcPct val="50000"/>
              </a:spcBef>
            </a:pPr>
            <a:r>
              <a:rPr lang="nb-NO" sz="3200">
                <a:latin typeface="Arial" charset="0"/>
              </a:rPr>
              <a:t>.30</a:t>
            </a:r>
          </a:p>
        </p:txBody>
      </p:sp>
      <p:sp>
        <p:nvSpPr>
          <p:cNvPr id="29704" name="Text Box 8"/>
          <p:cNvSpPr txBox="1">
            <a:spLocks noChangeArrowheads="1"/>
          </p:cNvSpPr>
          <p:nvPr/>
        </p:nvSpPr>
        <p:spPr bwMode="auto">
          <a:xfrm>
            <a:off x="7451725" y="3644900"/>
            <a:ext cx="1512888" cy="579438"/>
          </a:xfrm>
          <a:prstGeom prst="rect">
            <a:avLst/>
          </a:prstGeom>
          <a:noFill/>
          <a:ln w="9525">
            <a:noFill/>
            <a:miter lim="800000"/>
            <a:headEnd/>
            <a:tailEnd/>
          </a:ln>
          <a:effectLst/>
        </p:spPr>
        <p:txBody>
          <a:bodyPr>
            <a:spAutoFit/>
          </a:bodyPr>
          <a:lstStyle/>
          <a:p>
            <a:pPr eaLnBrk="1" hangingPunct="1">
              <a:spcBef>
                <a:spcPct val="50000"/>
              </a:spcBef>
            </a:pPr>
            <a:r>
              <a:rPr lang="nb-NO" sz="3200">
                <a:latin typeface="Arial" charset="0"/>
              </a:rPr>
              <a:t>.25</a:t>
            </a:r>
          </a:p>
        </p:txBody>
      </p:sp>
      <p:sp>
        <p:nvSpPr>
          <p:cNvPr id="29705" name="Text Box 9"/>
          <p:cNvSpPr txBox="1">
            <a:spLocks noChangeArrowheads="1"/>
          </p:cNvSpPr>
          <p:nvPr/>
        </p:nvSpPr>
        <p:spPr bwMode="auto">
          <a:xfrm>
            <a:off x="0" y="4005263"/>
            <a:ext cx="2987675" cy="2554545"/>
          </a:xfrm>
          <a:prstGeom prst="rect">
            <a:avLst/>
          </a:prstGeom>
          <a:noFill/>
          <a:ln w="9525">
            <a:noFill/>
            <a:miter lim="800000"/>
            <a:headEnd/>
            <a:tailEnd/>
          </a:ln>
          <a:effectLst/>
        </p:spPr>
        <p:txBody>
          <a:bodyPr>
            <a:spAutoFit/>
          </a:bodyPr>
          <a:lstStyle/>
          <a:p>
            <a:pPr eaLnBrk="1" hangingPunct="1">
              <a:spcBef>
                <a:spcPct val="50000"/>
              </a:spcBef>
            </a:pPr>
            <a:r>
              <a:rPr lang="nb-NO" sz="3200" dirty="0">
                <a:latin typeface="Arial" charset="0"/>
              </a:rPr>
              <a:t>Sammenheng med barnets </a:t>
            </a:r>
            <a:r>
              <a:rPr lang="nb-NO" sz="3200" b="1" dirty="0">
                <a:latin typeface="Arial" charset="0"/>
              </a:rPr>
              <a:t>relasjoner</a:t>
            </a:r>
            <a:r>
              <a:rPr lang="nb-NO" sz="3200" b="1" dirty="0" smtClean="0">
                <a:latin typeface="Arial" charset="0"/>
              </a:rPr>
              <a:t>/ vennskap </a:t>
            </a:r>
            <a:r>
              <a:rPr lang="nb-NO" sz="3200" b="1" dirty="0">
                <a:latin typeface="Arial" charset="0"/>
              </a:rPr>
              <a:t>til jevnaldrende</a:t>
            </a:r>
          </a:p>
        </p:txBody>
      </p:sp>
      <p:sp>
        <p:nvSpPr>
          <p:cNvPr id="29706" name="Text Box 10"/>
          <p:cNvSpPr txBox="1">
            <a:spLocks noChangeArrowheads="1"/>
          </p:cNvSpPr>
          <p:nvPr/>
        </p:nvSpPr>
        <p:spPr bwMode="auto">
          <a:xfrm>
            <a:off x="3276600" y="4149725"/>
            <a:ext cx="3097213" cy="2062103"/>
          </a:xfrm>
          <a:prstGeom prst="rect">
            <a:avLst/>
          </a:prstGeom>
          <a:noFill/>
          <a:ln w="9525">
            <a:noFill/>
            <a:miter lim="800000"/>
            <a:headEnd/>
            <a:tailEnd/>
          </a:ln>
          <a:effectLst/>
        </p:spPr>
        <p:txBody>
          <a:bodyPr>
            <a:spAutoFit/>
          </a:bodyPr>
          <a:lstStyle/>
          <a:p>
            <a:pPr eaLnBrk="1" hangingPunct="1">
              <a:spcBef>
                <a:spcPct val="50000"/>
              </a:spcBef>
            </a:pPr>
            <a:r>
              <a:rPr lang="nb-NO" sz="3200" dirty="0">
                <a:latin typeface="Arial" charset="0"/>
              </a:rPr>
              <a:t>Sammenheng med elevens </a:t>
            </a:r>
            <a:r>
              <a:rPr lang="nb-NO" sz="3200" b="1" dirty="0">
                <a:latin typeface="Arial" charset="0"/>
              </a:rPr>
              <a:t>relasjoner til </a:t>
            </a:r>
            <a:r>
              <a:rPr lang="nb-NO" sz="3200" dirty="0">
                <a:latin typeface="Arial" charset="0"/>
              </a:rPr>
              <a:t>læreren</a:t>
            </a:r>
          </a:p>
        </p:txBody>
      </p:sp>
      <p:sp>
        <p:nvSpPr>
          <p:cNvPr id="29707" name="Text Box 11"/>
          <p:cNvSpPr txBox="1">
            <a:spLocks noChangeArrowheads="1"/>
          </p:cNvSpPr>
          <p:nvPr/>
        </p:nvSpPr>
        <p:spPr bwMode="auto">
          <a:xfrm>
            <a:off x="6372225" y="4292600"/>
            <a:ext cx="2771775" cy="2103438"/>
          </a:xfrm>
          <a:prstGeom prst="rect">
            <a:avLst/>
          </a:prstGeom>
          <a:noFill/>
          <a:ln w="9525">
            <a:noFill/>
            <a:miter lim="800000"/>
            <a:headEnd/>
            <a:tailEnd/>
          </a:ln>
          <a:effectLst/>
        </p:spPr>
        <p:txBody>
          <a:bodyPr>
            <a:spAutoFit/>
          </a:bodyPr>
          <a:lstStyle/>
          <a:p>
            <a:pPr eaLnBrk="1" hangingPunct="1">
              <a:spcBef>
                <a:spcPct val="50000"/>
              </a:spcBef>
            </a:pPr>
            <a:r>
              <a:rPr lang="nb-NO" sz="3200">
                <a:latin typeface="Arial" charset="0"/>
              </a:rPr>
              <a:t>Sammenheng om eleven </a:t>
            </a:r>
            <a:r>
              <a:rPr lang="nb-NO" sz="3600" b="1">
                <a:latin typeface="Arial" charset="0"/>
              </a:rPr>
              <a:t>trives</a:t>
            </a:r>
            <a:r>
              <a:rPr lang="nb-NO" sz="3200">
                <a:latin typeface="Arial" charset="0"/>
              </a:rPr>
              <a:t> på skolen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0"/>
            <a:ext cx="8229600" cy="1143000"/>
          </a:xfrm>
        </p:spPr>
        <p:txBody>
          <a:bodyPr/>
          <a:lstStyle/>
          <a:p>
            <a:r>
              <a:rPr lang="nb-NO" smtClean="0"/>
              <a:t>Foreldre-engasjement</a:t>
            </a:r>
          </a:p>
        </p:txBody>
      </p:sp>
      <p:sp>
        <p:nvSpPr>
          <p:cNvPr id="6147" name="Rectangle 3"/>
          <p:cNvSpPr>
            <a:spLocks noGrp="1" noChangeArrowheads="1"/>
          </p:cNvSpPr>
          <p:nvPr>
            <p:ph type="body" idx="1"/>
          </p:nvPr>
        </p:nvSpPr>
        <p:spPr>
          <a:xfrm>
            <a:off x="0" y="1052513"/>
            <a:ext cx="9144000" cy="5113337"/>
          </a:xfrm>
          <a:solidFill>
            <a:srgbClr val="66FFFF"/>
          </a:solidFill>
        </p:spPr>
        <p:txBody>
          <a:bodyPr/>
          <a:lstStyle/>
          <a:p>
            <a:pPr>
              <a:lnSpc>
                <a:spcPct val="80000"/>
              </a:lnSpc>
            </a:pPr>
            <a:r>
              <a:rPr lang="nb-NO" smtClean="0"/>
              <a:t>Å spørre om hvordan barnet vårt har det på skolen  99,8%</a:t>
            </a:r>
          </a:p>
          <a:p>
            <a:pPr>
              <a:lnSpc>
                <a:spcPct val="80000"/>
              </a:lnSpc>
            </a:pPr>
            <a:r>
              <a:rPr lang="nb-NO" smtClean="0"/>
              <a:t>Å uttrykke at vi synes skolegang/ utdannelse er viktig 98,3%</a:t>
            </a:r>
          </a:p>
          <a:p>
            <a:pPr>
              <a:lnSpc>
                <a:spcPct val="80000"/>
              </a:lnSpc>
            </a:pPr>
            <a:r>
              <a:rPr lang="nb-NO" smtClean="0"/>
              <a:t>Å passe på at barnet vårt gjør leksene 92,3%</a:t>
            </a:r>
          </a:p>
          <a:p>
            <a:pPr>
              <a:lnSpc>
                <a:spcPct val="80000"/>
              </a:lnSpc>
            </a:pPr>
            <a:r>
              <a:rPr lang="nb-NO" smtClean="0"/>
              <a:t>Å spørre hva barnet har i lekser 90,4%</a:t>
            </a:r>
          </a:p>
          <a:p>
            <a:pPr>
              <a:lnSpc>
                <a:spcPct val="80000"/>
              </a:lnSpc>
            </a:pPr>
            <a:r>
              <a:rPr lang="nb-NO" smtClean="0"/>
              <a:t>Å utrykke misnøye med barnets prestasjoner/ytelse 5,1%</a:t>
            </a:r>
          </a:p>
          <a:p>
            <a:pPr>
              <a:lnSpc>
                <a:spcPct val="80000"/>
              </a:lnSpc>
            </a:pPr>
            <a:r>
              <a:rPr lang="nb-NO" smtClean="0"/>
              <a:t>Å utrykke uenighet med skolen/læreren 4,6%</a:t>
            </a:r>
          </a:p>
          <a:p>
            <a:pPr>
              <a:lnSpc>
                <a:spcPct val="80000"/>
              </a:lnSpc>
            </a:pPr>
            <a:r>
              <a:rPr lang="nb-NO" smtClean="0"/>
              <a:t>Jeg snakker sjeldent med barnet mitt om det </a:t>
            </a:r>
          </a:p>
          <a:p>
            <a:pPr>
              <a:lnSpc>
                <a:spcPct val="80000"/>
              </a:lnSpc>
              <a:buFontTx/>
              <a:buNone/>
            </a:pPr>
            <a:r>
              <a:rPr lang="nb-NO" smtClean="0"/>
              <a:t>   som foregår på skolen 3,9%</a:t>
            </a:r>
          </a:p>
        </p:txBody>
      </p:sp>
      <p:sp>
        <p:nvSpPr>
          <p:cNvPr id="6149" name="TekstSylinder 4"/>
          <p:cNvSpPr txBox="1">
            <a:spLocks noChangeArrowheads="1"/>
          </p:cNvSpPr>
          <p:nvPr/>
        </p:nvSpPr>
        <p:spPr bwMode="auto">
          <a:xfrm>
            <a:off x="323528" y="6172200"/>
            <a:ext cx="6715125" cy="317500"/>
          </a:xfrm>
          <a:prstGeom prst="rect">
            <a:avLst/>
          </a:prstGeom>
          <a:noFill/>
          <a:ln w="9525">
            <a:noFill/>
            <a:miter lim="800000"/>
            <a:headEnd/>
            <a:tailEnd/>
          </a:ln>
        </p:spPr>
        <p:txBody>
          <a:bodyPr>
            <a:spAutoFit/>
          </a:bodyPr>
          <a:lstStyle/>
          <a:p>
            <a:pPr>
              <a:spcBef>
                <a:spcPct val="50000"/>
              </a:spcBef>
            </a:pPr>
            <a:r>
              <a:rPr lang="nb-NO" dirty="0">
                <a:solidFill>
                  <a:schemeClr val="tx1"/>
                </a:solidFill>
              </a:rPr>
              <a:t>Thomas Nordahl: Hjem og skole, Universitetsforlaget 2007</a:t>
            </a:r>
          </a:p>
        </p:txBody>
      </p:sp>
    </p:spTree>
    <p:extLst>
      <p:ext uri="{BB962C8B-B14F-4D97-AF65-F5344CB8AC3E}">
        <p14:creationId xmlns:p14="http://schemas.microsoft.com/office/powerpoint/2010/main" val="2055986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457200" y="-34627"/>
            <a:ext cx="8229600" cy="1143000"/>
          </a:xfrm>
        </p:spPr>
        <p:txBody>
          <a:bodyPr/>
          <a:lstStyle/>
          <a:p>
            <a:pPr eaLnBrk="1" hangingPunct="1">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err="1" smtClean="0"/>
              <a:t>Foreldreutsagn</a:t>
            </a:r>
            <a:endParaRPr lang="en-GB" dirty="0" smtClean="0"/>
          </a:p>
        </p:txBody>
      </p:sp>
      <p:sp>
        <p:nvSpPr>
          <p:cNvPr id="21507" name="Rectangle 2"/>
          <p:cNvSpPr>
            <a:spLocks noGrp="1" noChangeArrowheads="1"/>
          </p:cNvSpPr>
          <p:nvPr>
            <p:ph type="body" idx="1"/>
          </p:nvPr>
        </p:nvSpPr>
        <p:spPr>
          <a:xfrm>
            <a:off x="0" y="764704"/>
            <a:ext cx="9144000" cy="5400600"/>
          </a:xfrm>
          <a:solidFill>
            <a:schemeClr val="accent3">
              <a:lumMod val="20000"/>
              <a:lumOff val="80000"/>
            </a:schemeClr>
          </a:solidFill>
        </p:spPr>
        <p:txBody>
          <a:bodyPr>
            <a:normAutofit/>
          </a:bodyPr>
          <a:lstStyle/>
          <a:p>
            <a:pPr eaLnBrk="1" hangingPunct="1">
              <a:lnSpc>
                <a:spcPct val="90000"/>
              </a:lnSpc>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err="1" smtClean="0"/>
              <a:t>Kontakten</a:t>
            </a:r>
            <a:r>
              <a:rPr lang="en-GB" sz="2800" dirty="0" smtClean="0"/>
              <a:t> </a:t>
            </a:r>
            <a:r>
              <a:rPr lang="en-GB" sz="2800" dirty="0" err="1" smtClean="0"/>
              <a:t>mellom</a:t>
            </a:r>
            <a:r>
              <a:rPr lang="en-GB" sz="2800" dirty="0" smtClean="0"/>
              <a:t> </a:t>
            </a:r>
            <a:r>
              <a:rPr lang="en-GB" sz="2800" dirty="0" err="1" smtClean="0"/>
              <a:t>foreldrene</a:t>
            </a:r>
            <a:r>
              <a:rPr lang="en-GB" sz="2800" dirty="0" smtClean="0"/>
              <a:t> </a:t>
            </a:r>
            <a:r>
              <a:rPr lang="en-GB" sz="2800" dirty="0" err="1" smtClean="0"/>
              <a:t>er</a:t>
            </a:r>
            <a:r>
              <a:rPr lang="en-GB" sz="2800" dirty="0" smtClean="0"/>
              <a:t> </a:t>
            </a:r>
            <a:r>
              <a:rPr lang="en-GB" sz="2800" dirty="0" err="1" smtClean="0"/>
              <a:t>svært</a:t>
            </a:r>
            <a:r>
              <a:rPr lang="en-GB" sz="2800" dirty="0" smtClean="0"/>
              <a:t> god 67,3%</a:t>
            </a:r>
          </a:p>
          <a:p>
            <a:pPr eaLnBrk="1" hangingPunct="1">
              <a:lnSpc>
                <a:spcPct val="90000"/>
              </a:lnSpc>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err="1" smtClean="0"/>
              <a:t>Jeg</a:t>
            </a:r>
            <a:r>
              <a:rPr lang="en-GB" sz="2800" dirty="0" smtClean="0"/>
              <a:t> </a:t>
            </a:r>
            <a:r>
              <a:rPr lang="en-GB" sz="2800" dirty="0" err="1" smtClean="0"/>
              <a:t>snakker</a:t>
            </a:r>
            <a:r>
              <a:rPr lang="en-GB" sz="2800" dirty="0" smtClean="0"/>
              <a:t> </a:t>
            </a:r>
            <a:r>
              <a:rPr lang="en-GB" sz="2800" dirty="0" err="1" smtClean="0"/>
              <a:t>ofte</a:t>
            </a:r>
            <a:r>
              <a:rPr lang="en-GB" sz="2800" dirty="0" smtClean="0"/>
              <a:t> med de </a:t>
            </a:r>
            <a:r>
              <a:rPr lang="en-GB" sz="2800" dirty="0" err="1" smtClean="0"/>
              <a:t>andre</a:t>
            </a:r>
            <a:r>
              <a:rPr lang="en-GB" sz="2800" dirty="0" smtClean="0"/>
              <a:t> </a:t>
            </a:r>
            <a:r>
              <a:rPr lang="en-GB" sz="2800" dirty="0" err="1" smtClean="0"/>
              <a:t>foreldrene</a:t>
            </a:r>
            <a:r>
              <a:rPr lang="en-GB" sz="2800" dirty="0" smtClean="0"/>
              <a:t> </a:t>
            </a:r>
            <a:r>
              <a:rPr lang="en-GB" sz="2800" dirty="0" err="1" smtClean="0"/>
              <a:t>i</a:t>
            </a:r>
            <a:r>
              <a:rPr lang="en-GB" sz="2800" dirty="0" smtClean="0"/>
              <a:t> </a:t>
            </a:r>
            <a:r>
              <a:rPr lang="en-GB" sz="2800" dirty="0" err="1" smtClean="0"/>
              <a:t>klassen</a:t>
            </a:r>
            <a:r>
              <a:rPr lang="en-GB" sz="2800" dirty="0" smtClean="0"/>
              <a:t> 67,2%</a:t>
            </a:r>
          </a:p>
          <a:p>
            <a:pPr eaLnBrk="1" hangingPunct="1">
              <a:lnSpc>
                <a:spcPct val="90000"/>
              </a:lnSpc>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err="1" smtClean="0"/>
              <a:t>Jeg</a:t>
            </a:r>
            <a:r>
              <a:rPr lang="en-GB" sz="2800" dirty="0" smtClean="0"/>
              <a:t> </a:t>
            </a:r>
            <a:r>
              <a:rPr lang="en-GB" sz="2800" dirty="0" err="1" smtClean="0"/>
              <a:t>diskuterer</a:t>
            </a:r>
            <a:r>
              <a:rPr lang="en-GB" sz="2800" dirty="0" smtClean="0"/>
              <a:t> </a:t>
            </a:r>
            <a:r>
              <a:rPr lang="en-GB" sz="2800" dirty="0" err="1" smtClean="0"/>
              <a:t>ofte</a:t>
            </a:r>
            <a:r>
              <a:rPr lang="en-GB" sz="2800" dirty="0" smtClean="0"/>
              <a:t> med </a:t>
            </a:r>
            <a:r>
              <a:rPr lang="en-GB" sz="2800" dirty="0" err="1" smtClean="0"/>
              <a:t>andre</a:t>
            </a:r>
            <a:r>
              <a:rPr lang="en-GB" sz="2800" dirty="0" smtClean="0"/>
              <a:t> </a:t>
            </a:r>
            <a:r>
              <a:rPr lang="en-GB" sz="2800" dirty="0" err="1" smtClean="0"/>
              <a:t>foreldre</a:t>
            </a:r>
            <a:r>
              <a:rPr lang="en-GB" sz="2800" dirty="0" smtClean="0"/>
              <a:t> </a:t>
            </a:r>
            <a:r>
              <a:rPr lang="en-GB" sz="2800" dirty="0" err="1" smtClean="0"/>
              <a:t>om</a:t>
            </a:r>
            <a:r>
              <a:rPr lang="en-GB" sz="2800" dirty="0" smtClean="0"/>
              <a:t> </a:t>
            </a:r>
            <a:r>
              <a:rPr lang="en-GB" sz="2800" dirty="0" err="1" smtClean="0"/>
              <a:t>hvordan</a:t>
            </a:r>
            <a:r>
              <a:rPr lang="en-GB" sz="2800" dirty="0" smtClean="0"/>
              <a:t> </a:t>
            </a:r>
            <a:r>
              <a:rPr lang="en-GB" sz="2800" dirty="0" err="1" smtClean="0"/>
              <a:t>barna</a:t>
            </a:r>
            <a:r>
              <a:rPr lang="en-GB" sz="2800" dirty="0" smtClean="0"/>
              <a:t> </a:t>
            </a:r>
            <a:r>
              <a:rPr lang="en-GB" sz="2800" dirty="0" err="1" smtClean="0"/>
              <a:t>har</a:t>
            </a:r>
            <a:r>
              <a:rPr lang="en-GB" sz="2800" dirty="0" smtClean="0"/>
              <a:t> </a:t>
            </a:r>
            <a:r>
              <a:rPr lang="en-GB" sz="2800" dirty="0" err="1" smtClean="0"/>
              <a:t>det</a:t>
            </a:r>
            <a:r>
              <a:rPr lang="en-GB" sz="2800" dirty="0" smtClean="0"/>
              <a:t> </a:t>
            </a:r>
            <a:r>
              <a:rPr lang="en-GB" sz="2800" dirty="0" err="1" smtClean="0"/>
              <a:t>og</a:t>
            </a:r>
            <a:r>
              <a:rPr lang="en-GB" sz="2800" dirty="0" smtClean="0"/>
              <a:t> </a:t>
            </a:r>
            <a:r>
              <a:rPr lang="en-GB" sz="2800" dirty="0" err="1" smtClean="0"/>
              <a:t>trives</a:t>
            </a:r>
            <a:r>
              <a:rPr lang="en-GB" sz="2800" dirty="0" smtClean="0"/>
              <a:t> </a:t>
            </a:r>
            <a:r>
              <a:rPr lang="en-GB" sz="2800" dirty="0" err="1" smtClean="0"/>
              <a:t>på</a:t>
            </a:r>
            <a:r>
              <a:rPr lang="en-GB" sz="2800" dirty="0" smtClean="0"/>
              <a:t> </a:t>
            </a:r>
            <a:r>
              <a:rPr lang="en-GB" sz="2800" dirty="0" err="1" smtClean="0"/>
              <a:t>skolen</a:t>
            </a:r>
            <a:r>
              <a:rPr lang="en-GB" sz="2800" dirty="0" smtClean="0"/>
              <a:t>. 56,9%</a:t>
            </a:r>
          </a:p>
          <a:p>
            <a:pPr eaLnBrk="1" hangingPunct="1">
              <a:lnSpc>
                <a:spcPct val="90000"/>
              </a:lnSpc>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err="1" smtClean="0"/>
              <a:t>Jeg</a:t>
            </a:r>
            <a:r>
              <a:rPr lang="en-GB" sz="2800" dirty="0" smtClean="0"/>
              <a:t> </a:t>
            </a:r>
            <a:r>
              <a:rPr lang="en-GB" sz="2800" dirty="0" err="1" smtClean="0"/>
              <a:t>diskuterer</a:t>
            </a:r>
            <a:r>
              <a:rPr lang="en-GB" sz="2800" dirty="0" smtClean="0"/>
              <a:t> </a:t>
            </a:r>
            <a:r>
              <a:rPr lang="en-GB" sz="2800" dirty="0" err="1" smtClean="0"/>
              <a:t>ofte</a:t>
            </a:r>
            <a:r>
              <a:rPr lang="en-GB" sz="2800" dirty="0" smtClean="0"/>
              <a:t> med </a:t>
            </a:r>
            <a:r>
              <a:rPr lang="en-GB" sz="2800" dirty="0" err="1" smtClean="0"/>
              <a:t>andre</a:t>
            </a:r>
            <a:r>
              <a:rPr lang="en-GB" sz="2800" dirty="0" smtClean="0"/>
              <a:t> </a:t>
            </a:r>
            <a:r>
              <a:rPr lang="en-GB" sz="2800" dirty="0" err="1" smtClean="0"/>
              <a:t>foreldre</a:t>
            </a:r>
            <a:r>
              <a:rPr lang="en-GB" sz="2800" dirty="0" smtClean="0"/>
              <a:t> </a:t>
            </a:r>
            <a:r>
              <a:rPr lang="en-GB" sz="2800" dirty="0" err="1" smtClean="0"/>
              <a:t>om</a:t>
            </a:r>
            <a:r>
              <a:rPr lang="en-GB" sz="2800" dirty="0" smtClean="0"/>
              <a:t> </a:t>
            </a:r>
            <a:r>
              <a:rPr lang="en-GB" sz="2800" dirty="0" err="1" smtClean="0"/>
              <a:t>forhold</a:t>
            </a:r>
            <a:r>
              <a:rPr lang="en-GB" sz="2800" dirty="0" smtClean="0"/>
              <a:t> </a:t>
            </a:r>
            <a:r>
              <a:rPr lang="en-GB" sz="2800" dirty="0" err="1" smtClean="0"/>
              <a:t>ved</a:t>
            </a:r>
            <a:r>
              <a:rPr lang="en-GB" sz="2800" dirty="0" smtClean="0"/>
              <a:t> </a:t>
            </a:r>
            <a:r>
              <a:rPr lang="en-GB" sz="2800" dirty="0" err="1" smtClean="0"/>
              <a:t>undervisningen</a:t>
            </a:r>
            <a:r>
              <a:rPr lang="en-GB" sz="2800" dirty="0" smtClean="0"/>
              <a:t> 32,5%</a:t>
            </a:r>
          </a:p>
          <a:p>
            <a:pPr eaLnBrk="1" hangingPunct="1">
              <a:lnSpc>
                <a:spcPct val="90000"/>
              </a:lnSpc>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err="1" smtClean="0"/>
              <a:t>Jeg</a:t>
            </a:r>
            <a:r>
              <a:rPr lang="en-GB" sz="2800" dirty="0" smtClean="0"/>
              <a:t> </a:t>
            </a:r>
            <a:r>
              <a:rPr lang="en-GB" sz="2800" dirty="0" err="1" smtClean="0"/>
              <a:t>kjenner</a:t>
            </a:r>
            <a:r>
              <a:rPr lang="en-GB" sz="2800" dirty="0" smtClean="0"/>
              <a:t> de </a:t>
            </a:r>
            <a:r>
              <a:rPr lang="en-GB" sz="2800" dirty="0" err="1" smtClean="0"/>
              <a:t>andre</a:t>
            </a:r>
            <a:r>
              <a:rPr lang="en-GB" sz="2800" dirty="0" smtClean="0"/>
              <a:t> </a:t>
            </a:r>
            <a:r>
              <a:rPr lang="en-GB" sz="2800" dirty="0" err="1" smtClean="0"/>
              <a:t>barna</a:t>
            </a:r>
            <a:r>
              <a:rPr lang="en-GB" sz="2800" dirty="0" smtClean="0"/>
              <a:t> </a:t>
            </a:r>
            <a:r>
              <a:rPr lang="en-GB" sz="2800" dirty="0" err="1" smtClean="0"/>
              <a:t>i</a:t>
            </a:r>
            <a:r>
              <a:rPr lang="en-GB" sz="2800" dirty="0" smtClean="0"/>
              <a:t> </a:t>
            </a:r>
            <a:r>
              <a:rPr lang="en-GB" sz="2800" dirty="0" err="1" smtClean="0"/>
              <a:t>klassen</a:t>
            </a:r>
            <a:r>
              <a:rPr lang="en-GB" sz="2800" dirty="0" smtClean="0"/>
              <a:t> </a:t>
            </a:r>
            <a:r>
              <a:rPr lang="en-GB" sz="2800" dirty="0" err="1" smtClean="0"/>
              <a:t>svært</a:t>
            </a:r>
            <a:r>
              <a:rPr lang="en-GB" sz="2800" dirty="0" smtClean="0"/>
              <a:t> </a:t>
            </a:r>
            <a:r>
              <a:rPr lang="en-GB" sz="2800" dirty="0" err="1" smtClean="0"/>
              <a:t>godt</a:t>
            </a:r>
            <a:r>
              <a:rPr lang="en-GB" sz="2800" dirty="0" smtClean="0"/>
              <a:t> 65,8%</a:t>
            </a:r>
          </a:p>
          <a:p>
            <a:pPr eaLnBrk="1" hangingPunct="1">
              <a:lnSpc>
                <a:spcPct val="90000"/>
              </a:lnSpc>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err="1" smtClean="0"/>
              <a:t>Når</a:t>
            </a:r>
            <a:r>
              <a:rPr lang="en-GB" sz="2800" dirty="0" smtClean="0"/>
              <a:t> </a:t>
            </a:r>
            <a:r>
              <a:rPr lang="en-GB" sz="2800" dirty="0" err="1" smtClean="0"/>
              <a:t>foreldrene</a:t>
            </a:r>
            <a:r>
              <a:rPr lang="en-GB" sz="2800" dirty="0" smtClean="0"/>
              <a:t> </a:t>
            </a:r>
            <a:r>
              <a:rPr lang="en-GB" sz="2800" dirty="0" err="1" smtClean="0"/>
              <a:t>er</a:t>
            </a:r>
            <a:r>
              <a:rPr lang="en-GB" sz="2800" dirty="0" smtClean="0"/>
              <a:t> </a:t>
            </a:r>
            <a:r>
              <a:rPr lang="en-GB" sz="2800" dirty="0" err="1" smtClean="0"/>
              <a:t>enige</a:t>
            </a:r>
            <a:r>
              <a:rPr lang="en-GB" sz="2800" dirty="0" smtClean="0"/>
              <a:t> </a:t>
            </a:r>
            <a:r>
              <a:rPr lang="en-GB" sz="2800" dirty="0" err="1" smtClean="0"/>
              <a:t>om</a:t>
            </a:r>
            <a:r>
              <a:rPr lang="en-GB" sz="2800" dirty="0" smtClean="0"/>
              <a:t> </a:t>
            </a:r>
            <a:r>
              <a:rPr lang="en-GB" sz="2800" dirty="0" err="1" smtClean="0"/>
              <a:t>noe</a:t>
            </a:r>
            <a:r>
              <a:rPr lang="en-GB" sz="2800" dirty="0" smtClean="0"/>
              <a:t>, </a:t>
            </a:r>
            <a:r>
              <a:rPr lang="en-GB" sz="2800" dirty="0" err="1" smtClean="0"/>
              <a:t>så</a:t>
            </a:r>
            <a:r>
              <a:rPr lang="en-GB" sz="2800" dirty="0" smtClean="0"/>
              <a:t> </a:t>
            </a:r>
            <a:r>
              <a:rPr lang="en-GB" sz="2800" dirty="0" err="1" smtClean="0"/>
              <a:t>følges</a:t>
            </a:r>
            <a:r>
              <a:rPr lang="en-GB" sz="2800" dirty="0" smtClean="0"/>
              <a:t> </a:t>
            </a:r>
            <a:r>
              <a:rPr lang="en-GB" sz="2800" dirty="0" err="1" smtClean="0"/>
              <a:t>det</a:t>
            </a:r>
            <a:r>
              <a:rPr lang="en-GB" sz="2800" dirty="0" smtClean="0"/>
              <a:t> </a:t>
            </a:r>
            <a:r>
              <a:rPr lang="en-GB" sz="2800" dirty="0" err="1" smtClean="0"/>
              <a:t>svært</a:t>
            </a:r>
            <a:r>
              <a:rPr lang="en-GB" sz="2800" dirty="0" smtClean="0"/>
              <a:t> </a:t>
            </a:r>
            <a:r>
              <a:rPr lang="en-GB" sz="2800" dirty="0" err="1" smtClean="0"/>
              <a:t>godt</a:t>
            </a:r>
            <a:r>
              <a:rPr lang="en-GB" sz="2800" dirty="0" smtClean="0"/>
              <a:t> </a:t>
            </a:r>
            <a:r>
              <a:rPr lang="en-GB" sz="2800" dirty="0" err="1" smtClean="0"/>
              <a:t>opp</a:t>
            </a:r>
            <a:r>
              <a:rPr lang="en-GB" sz="2800" dirty="0" smtClean="0"/>
              <a:t> 82,1%</a:t>
            </a:r>
          </a:p>
          <a:p>
            <a:pPr eaLnBrk="1" hangingPunct="1">
              <a:lnSpc>
                <a:spcPct val="90000"/>
              </a:lnSpc>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1" dirty="0" err="1" smtClean="0">
                <a:solidFill>
                  <a:srgbClr val="FF0000"/>
                </a:solidFill>
              </a:rPr>
              <a:t>Foreldrene</a:t>
            </a:r>
            <a:r>
              <a:rPr lang="en-GB" b="1" dirty="0" smtClean="0">
                <a:solidFill>
                  <a:srgbClr val="FF0000"/>
                </a:solidFill>
              </a:rPr>
              <a:t> </a:t>
            </a:r>
            <a:r>
              <a:rPr lang="en-GB" b="1" dirty="0" err="1" smtClean="0">
                <a:solidFill>
                  <a:srgbClr val="FF0000"/>
                </a:solidFill>
              </a:rPr>
              <a:t>gjør</a:t>
            </a:r>
            <a:r>
              <a:rPr lang="en-GB" b="1" dirty="0" smtClean="0">
                <a:solidFill>
                  <a:srgbClr val="FF0000"/>
                </a:solidFill>
              </a:rPr>
              <a:t> </a:t>
            </a:r>
            <a:r>
              <a:rPr lang="en-GB" b="1" dirty="0" err="1" smtClean="0">
                <a:solidFill>
                  <a:srgbClr val="FF0000"/>
                </a:solidFill>
              </a:rPr>
              <a:t>mye</a:t>
            </a:r>
            <a:r>
              <a:rPr lang="en-GB" b="1" dirty="0" smtClean="0">
                <a:solidFill>
                  <a:srgbClr val="FF0000"/>
                </a:solidFill>
              </a:rPr>
              <a:t> for å </a:t>
            </a:r>
            <a:r>
              <a:rPr lang="en-GB" b="1" dirty="0" err="1" smtClean="0">
                <a:solidFill>
                  <a:srgbClr val="FF0000"/>
                </a:solidFill>
              </a:rPr>
              <a:t>forbedre</a:t>
            </a:r>
            <a:r>
              <a:rPr lang="en-GB" b="1" dirty="0" smtClean="0">
                <a:solidFill>
                  <a:srgbClr val="FF0000"/>
                </a:solidFill>
              </a:rPr>
              <a:t> </a:t>
            </a:r>
            <a:r>
              <a:rPr lang="en-GB" b="1" dirty="0" err="1" smtClean="0">
                <a:solidFill>
                  <a:srgbClr val="FF0000"/>
                </a:solidFill>
              </a:rPr>
              <a:t>miljøet</a:t>
            </a:r>
            <a:r>
              <a:rPr lang="en-GB" b="1" dirty="0" smtClean="0">
                <a:solidFill>
                  <a:srgbClr val="FF0000"/>
                </a:solidFill>
              </a:rPr>
              <a:t> </a:t>
            </a:r>
            <a:r>
              <a:rPr lang="en-GB" b="1" dirty="0" err="1" smtClean="0">
                <a:solidFill>
                  <a:srgbClr val="FF0000"/>
                </a:solidFill>
              </a:rPr>
              <a:t>i</a:t>
            </a:r>
            <a:r>
              <a:rPr lang="en-GB" b="1" dirty="0" smtClean="0">
                <a:solidFill>
                  <a:srgbClr val="FF0000"/>
                </a:solidFill>
              </a:rPr>
              <a:t> </a:t>
            </a:r>
            <a:r>
              <a:rPr lang="en-GB" b="1" dirty="0" err="1" smtClean="0">
                <a:solidFill>
                  <a:srgbClr val="FF0000"/>
                </a:solidFill>
              </a:rPr>
              <a:t>klassen</a:t>
            </a:r>
            <a:r>
              <a:rPr lang="en-GB" b="1" dirty="0" smtClean="0">
                <a:solidFill>
                  <a:srgbClr val="FF0000"/>
                </a:solidFill>
              </a:rPr>
              <a:t> 69,3%</a:t>
            </a:r>
          </a:p>
        </p:txBody>
      </p:sp>
      <p:sp>
        <p:nvSpPr>
          <p:cNvPr id="21508" name="Text Box 3"/>
          <p:cNvSpPr txBox="1">
            <a:spLocks noChangeArrowheads="1"/>
          </p:cNvSpPr>
          <p:nvPr/>
        </p:nvSpPr>
        <p:spPr bwMode="auto">
          <a:xfrm>
            <a:off x="2700338" y="6308725"/>
            <a:ext cx="3743325" cy="1060450"/>
          </a:xfrm>
          <a:prstGeom prst="rect">
            <a:avLst/>
          </a:prstGeom>
          <a:noFill/>
          <a:ln w="9525">
            <a:noFill/>
            <a:round/>
            <a:headEnd/>
            <a:tailEnd/>
          </a:ln>
        </p:spPr>
        <p:txBody>
          <a:bodyPr lIns="90000" tIns="46800" rIns="90000" bIns="46800">
            <a:spAutoFit/>
          </a:bodyPr>
          <a:lstStyle/>
          <a:p>
            <a:pPr>
              <a:lnSpc>
                <a:spcPct val="100000"/>
              </a:lnSpc>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Thomas Nordahl: Hjem og skole, Universitetsforlaget 2007</a:t>
            </a:r>
          </a:p>
          <a:p>
            <a:pPr>
              <a:lnSpc>
                <a:spcPct val="100000"/>
              </a:lnSpc>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000000"/>
              </a:solidFill>
            </a:endParaRPr>
          </a:p>
        </p:txBody>
      </p:sp>
    </p:spTree>
    <p:extLst>
      <p:ext uri="{BB962C8B-B14F-4D97-AF65-F5344CB8AC3E}">
        <p14:creationId xmlns:p14="http://schemas.microsoft.com/office/powerpoint/2010/main" val="30825659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0"/>
            <a:ext cx="8229600" cy="1143000"/>
          </a:xfrm>
        </p:spPr>
        <p:txBody>
          <a:bodyPr>
            <a:normAutofit/>
          </a:bodyPr>
          <a:lstStyle/>
          <a:p>
            <a:r>
              <a:rPr lang="nb-NO" dirty="0" smtClean="0"/>
              <a:t>Hjem skole Elevundersøkelsen</a:t>
            </a:r>
            <a:endParaRPr lang="nb-NO" dirty="0"/>
          </a:p>
        </p:txBody>
      </p:sp>
      <p:graphicFrame>
        <p:nvGraphicFramePr>
          <p:cNvPr id="4" name="Tabell 3"/>
          <p:cNvGraphicFramePr>
            <a:graphicFrameLocks noGrp="1"/>
          </p:cNvGraphicFramePr>
          <p:nvPr>
            <p:extLst>
              <p:ext uri="{D42A27DB-BD31-4B8C-83A1-F6EECF244321}">
                <p14:modId xmlns:p14="http://schemas.microsoft.com/office/powerpoint/2010/main" val="3467054372"/>
              </p:ext>
            </p:extLst>
          </p:nvPr>
        </p:nvGraphicFramePr>
        <p:xfrm>
          <a:off x="0" y="908719"/>
          <a:ext cx="9144000" cy="6001944"/>
        </p:xfrm>
        <a:graphic>
          <a:graphicData uri="http://schemas.openxmlformats.org/drawingml/2006/table">
            <a:tbl>
              <a:tblPr firstRow="1" bandRow="1">
                <a:tableStyleId>{5C22544A-7EE6-4342-B048-85BDC9FD1C3A}</a:tableStyleId>
              </a:tblPr>
              <a:tblGrid>
                <a:gridCol w="1143000"/>
                <a:gridCol w="1143000"/>
                <a:gridCol w="1143000"/>
                <a:gridCol w="1143000"/>
                <a:gridCol w="1143000"/>
                <a:gridCol w="1143000"/>
                <a:gridCol w="1143000"/>
                <a:gridCol w="1143000"/>
              </a:tblGrid>
              <a:tr h="1055421">
                <a:tc>
                  <a:txBody>
                    <a:bodyPr/>
                    <a:lstStyle/>
                    <a:p>
                      <a:r>
                        <a:rPr lang="nb-NO" dirty="0" smtClean="0"/>
                        <a:t>Påstand</a:t>
                      </a:r>
                      <a:endParaRPr lang="nb-NO" dirty="0"/>
                    </a:p>
                  </a:txBody>
                  <a:tcPr/>
                </a:tc>
                <a:tc>
                  <a:txBody>
                    <a:bodyPr/>
                    <a:lstStyle/>
                    <a:p>
                      <a:r>
                        <a:rPr lang="nb-NO" dirty="0" smtClean="0"/>
                        <a:t>Alltid</a:t>
                      </a:r>
                      <a:endParaRPr lang="nb-NO" dirty="0"/>
                    </a:p>
                  </a:txBody>
                  <a:tcPr/>
                </a:tc>
                <a:tc>
                  <a:txBody>
                    <a:bodyPr/>
                    <a:lstStyle/>
                    <a:p>
                      <a:r>
                        <a:rPr lang="nb-NO" dirty="0" smtClean="0"/>
                        <a:t>Ofte</a:t>
                      </a:r>
                      <a:endParaRPr lang="nb-NO" dirty="0"/>
                    </a:p>
                  </a:txBody>
                  <a:tcPr/>
                </a:tc>
                <a:tc>
                  <a:txBody>
                    <a:bodyPr/>
                    <a:lstStyle/>
                    <a:p>
                      <a:r>
                        <a:rPr lang="nb-NO" dirty="0" smtClean="0"/>
                        <a:t>Noen ganger</a:t>
                      </a:r>
                      <a:endParaRPr lang="nb-NO" dirty="0"/>
                    </a:p>
                  </a:txBody>
                  <a:tcPr/>
                </a:tc>
                <a:tc>
                  <a:txBody>
                    <a:bodyPr/>
                    <a:lstStyle/>
                    <a:p>
                      <a:r>
                        <a:rPr lang="nb-NO" dirty="0" smtClean="0"/>
                        <a:t>Sjelden</a:t>
                      </a:r>
                      <a:endParaRPr lang="nb-NO" dirty="0"/>
                    </a:p>
                  </a:txBody>
                  <a:tcPr/>
                </a:tc>
                <a:tc>
                  <a:txBody>
                    <a:bodyPr/>
                    <a:lstStyle/>
                    <a:p>
                      <a:r>
                        <a:rPr lang="nb-NO" dirty="0" smtClean="0"/>
                        <a:t>Aldri</a:t>
                      </a:r>
                      <a:endParaRPr lang="nb-NO" dirty="0"/>
                    </a:p>
                  </a:txBody>
                  <a:tcPr/>
                </a:tc>
                <a:tc>
                  <a:txBody>
                    <a:bodyPr/>
                    <a:lstStyle/>
                    <a:p>
                      <a:r>
                        <a:rPr lang="nb-NO" dirty="0" smtClean="0"/>
                        <a:t>Snitt</a:t>
                      </a:r>
                      <a:endParaRPr lang="nb-NO" dirty="0"/>
                    </a:p>
                  </a:txBody>
                  <a:tcPr/>
                </a:tc>
                <a:tc>
                  <a:txBody>
                    <a:bodyPr/>
                    <a:lstStyle/>
                    <a:p>
                      <a:r>
                        <a:rPr lang="nb-NO" dirty="0" err="1" smtClean="0"/>
                        <a:t>Std</a:t>
                      </a:r>
                      <a:endParaRPr lang="nb-NO" dirty="0" smtClean="0"/>
                    </a:p>
                    <a:p>
                      <a:r>
                        <a:rPr lang="nb-NO" dirty="0" smtClean="0"/>
                        <a:t>avvik</a:t>
                      </a:r>
                      <a:endParaRPr lang="nb-NO" dirty="0"/>
                    </a:p>
                  </a:txBody>
                  <a:tcPr/>
                </a:tc>
              </a:tr>
              <a:tr h="1055421">
                <a:tc>
                  <a:txBody>
                    <a:bodyPr/>
                    <a:lstStyle/>
                    <a:p>
                      <a:r>
                        <a:rPr lang="nb-NO" sz="1400" dirty="0" smtClean="0"/>
                        <a:t>Mine foreldre viser interesse for det jeg gjør på skolen</a:t>
                      </a:r>
                      <a:endParaRPr lang="nb-NO" sz="1400" dirty="0"/>
                    </a:p>
                  </a:txBody>
                  <a:tcPr/>
                </a:tc>
                <a:tc>
                  <a:txBody>
                    <a:bodyPr/>
                    <a:lstStyle/>
                    <a:p>
                      <a:r>
                        <a:rPr lang="nb-NO" dirty="0" smtClean="0"/>
                        <a:t>44.85</a:t>
                      </a:r>
                      <a:endParaRPr lang="nb-NO" dirty="0"/>
                    </a:p>
                  </a:txBody>
                  <a:tcPr/>
                </a:tc>
                <a:tc>
                  <a:txBody>
                    <a:bodyPr/>
                    <a:lstStyle/>
                    <a:p>
                      <a:r>
                        <a:rPr lang="nb-NO" dirty="0" smtClean="0"/>
                        <a:t>31,43%</a:t>
                      </a:r>
                      <a:endParaRPr lang="nb-NO" dirty="0"/>
                    </a:p>
                  </a:txBody>
                  <a:tcPr/>
                </a:tc>
                <a:tc>
                  <a:txBody>
                    <a:bodyPr/>
                    <a:lstStyle/>
                    <a:p>
                      <a:r>
                        <a:rPr lang="nb-NO" dirty="0" smtClean="0">
                          <a:solidFill>
                            <a:srgbClr val="FF0000"/>
                          </a:solidFill>
                        </a:rPr>
                        <a:t>17,27%</a:t>
                      </a:r>
                      <a:endParaRPr lang="nb-NO" dirty="0">
                        <a:solidFill>
                          <a:srgbClr val="FF0000"/>
                        </a:solidFill>
                      </a:endParaRPr>
                    </a:p>
                  </a:txBody>
                  <a:tcPr/>
                </a:tc>
                <a:tc>
                  <a:txBody>
                    <a:bodyPr/>
                    <a:lstStyle/>
                    <a:p>
                      <a:r>
                        <a:rPr lang="nb-NO" dirty="0" smtClean="0">
                          <a:solidFill>
                            <a:srgbClr val="FF0000"/>
                          </a:solidFill>
                        </a:rPr>
                        <a:t>4,62%</a:t>
                      </a:r>
                      <a:endParaRPr lang="nb-NO" dirty="0">
                        <a:solidFill>
                          <a:srgbClr val="FF0000"/>
                        </a:solidFill>
                      </a:endParaRPr>
                    </a:p>
                  </a:txBody>
                  <a:tcPr/>
                </a:tc>
                <a:tc>
                  <a:txBody>
                    <a:bodyPr/>
                    <a:lstStyle/>
                    <a:p>
                      <a:r>
                        <a:rPr lang="nb-NO" dirty="0" smtClean="0">
                          <a:solidFill>
                            <a:srgbClr val="FF0000"/>
                          </a:solidFill>
                        </a:rPr>
                        <a:t>1,83%</a:t>
                      </a:r>
                      <a:endParaRPr lang="nb-NO" dirty="0">
                        <a:solidFill>
                          <a:srgbClr val="FF0000"/>
                        </a:solidFill>
                      </a:endParaRPr>
                    </a:p>
                  </a:txBody>
                  <a:tcPr/>
                </a:tc>
                <a:tc>
                  <a:txBody>
                    <a:bodyPr/>
                    <a:lstStyle/>
                    <a:p>
                      <a:r>
                        <a:rPr lang="nb-NO" dirty="0" smtClean="0"/>
                        <a:t>4,13</a:t>
                      </a:r>
                      <a:endParaRPr lang="nb-NO" dirty="0"/>
                    </a:p>
                  </a:txBody>
                  <a:tcPr/>
                </a:tc>
                <a:tc>
                  <a:txBody>
                    <a:bodyPr/>
                    <a:lstStyle/>
                    <a:p>
                      <a:r>
                        <a:rPr lang="nb-NO" dirty="0" smtClean="0"/>
                        <a:t>0.98</a:t>
                      </a:r>
                      <a:endParaRPr lang="nb-NO" dirty="0"/>
                    </a:p>
                  </a:txBody>
                  <a:tcPr/>
                </a:tc>
              </a:tr>
              <a:tr h="1262761">
                <a:tc>
                  <a:txBody>
                    <a:bodyPr/>
                    <a:lstStyle/>
                    <a:p>
                      <a:r>
                        <a:rPr lang="nb-NO" sz="1400" dirty="0" smtClean="0"/>
                        <a:t>Jeg</a:t>
                      </a:r>
                      <a:r>
                        <a:rPr lang="nb-NO" sz="1400" baseline="0" dirty="0" smtClean="0"/>
                        <a:t> får god hjelp til leksene av mine foreldre</a:t>
                      </a:r>
                      <a:endParaRPr lang="nb-NO" sz="1400" dirty="0"/>
                    </a:p>
                  </a:txBody>
                  <a:tcPr/>
                </a:tc>
                <a:tc>
                  <a:txBody>
                    <a:bodyPr/>
                    <a:lstStyle/>
                    <a:p>
                      <a:r>
                        <a:rPr lang="nb-NO" dirty="0" smtClean="0"/>
                        <a:t>40,40%</a:t>
                      </a:r>
                      <a:endParaRPr lang="nb-NO" dirty="0"/>
                    </a:p>
                  </a:txBody>
                  <a:tcPr/>
                </a:tc>
                <a:tc>
                  <a:txBody>
                    <a:bodyPr/>
                    <a:lstStyle/>
                    <a:p>
                      <a:r>
                        <a:rPr lang="nb-NO" dirty="0" smtClean="0"/>
                        <a:t>26,21%</a:t>
                      </a:r>
                      <a:endParaRPr lang="nb-NO" dirty="0"/>
                    </a:p>
                  </a:txBody>
                  <a:tcPr/>
                </a:tc>
                <a:tc>
                  <a:txBody>
                    <a:bodyPr/>
                    <a:lstStyle/>
                    <a:p>
                      <a:r>
                        <a:rPr lang="nb-NO" dirty="0" smtClean="0">
                          <a:solidFill>
                            <a:srgbClr val="FF0000"/>
                          </a:solidFill>
                        </a:rPr>
                        <a:t>17,44%</a:t>
                      </a:r>
                      <a:endParaRPr lang="nb-NO" dirty="0">
                        <a:solidFill>
                          <a:srgbClr val="FF0000"/>
                        </a:solidFill>
                      </a:endParaRPr>
                    </a:p>
                  </a:txBody>
                  <a:tcPr/>
                </a:tc>
                <a:tc>
                  <a:txBody>
                    <a:bodyPr/>
                    <a:lstStyle/>
                    <a:p>
                      <a:r>
                        <a:rPr lang="nb-NO" dirty="0" smtClean="0">
                          <a:solidFill>
                            <a:srgbClr val="FF0000"/>
                          </a:solidFill>
                        </a:rPr>
                        <a:t>9%</a:t>
                      </a:r>
                      <a:endParaRPr lang="nb-NO" dirty="0">
                        <a:solidFill>
                          <a:srgbClr val="FF0000"/>
                        </a:solidFill>
                      </a:endParaRPr>
                    </a:p>
                  </a:txBody>
                  <a:tcPr/>
                </a:tc>
                <a:tc>
                  <a:txBody>
                    <a:bodyPr/>
                    <a:lstStyle/>
                    <a:p>
                      <a:r>
                        <a:rPr lang="nb-NO" dirty="0" smtClean="0">
                          <a:solidFill>
                            <a:srgbClr val="FF0000"/>
                          </a:solidFill>
                        </a:rPr>
                        <a:t>6.96%</a:t>
                      </a:r>
                      <a:endParaRPr lang="nb-NO" dirty="0">
                        <a:solidFill>
                          <a:srgbClr val="FF0000"/>
                        </a:solidFill>
                      </a:endParaRPr>
                    </a:p>
                  </a:txBody>
                  <a:tcPr/>
                </a:tc>
                <a:tc>
                  <a:txBody>
                    <a:bodyPr/>
                    <a:lstStyle/>
                    <a:p>
                      <a:r>
                        <a:rPr lang="nb-NO" dirty="0" smtClean="0"/>
                        <a:t>3,84</a:t>
                      </a:r>
                      <a:endParaRPr lang="nb-NO" dirty="0"/>
                    </a:p>
                  </a:txBody>
                  <a:tcPr/>
                </a:tc>
                <a:tc>
                  <a:txBody>
                    <a:bodyPr/>
                    <a:lstStyle/>
                    <a:p>
                      <a:r>
                        <a:rPr lang="nb-NO" dirty="0" smtClean="0"/>
                        <a:t>1.24</a:t>
                      </a:r>
                      <a:endParaRPr lang="nb-NO" dirty="0"/>
                    </a:p>
                  </a:txBody>
                  <a:tcPr/>
                </a:tc>
              </a:tr>
              <a:tr h="1262761">
                <a:tc>
                  <a:txBody>
                    <a:bodyPr/>
                    <a:lstStyle/>
                    <a:p>
                      <a:r>
                        <a:rPr lang="nb-NO" sz="1400" dirty="0" smtClean="0"/>
                        <a:t>Hjemme oppmuntrer de voksne med i skolearbeid</a:t>
                      </a:r>
                      <a:endParaRPr lang="nb-NO" sz="1400" dirty="0"/>
                    </a:p>
                  </a:txBody>
                  <a:tcPr/>
                </a:tc>
                <a:tc>
                  <a:txBody>
                    <a:bodyPr/>
                    <a:lstStyle/>
                    <a:p>
                      <a:r>
                        <a:rPr lang="nb-NO" dirty="0" smtClean="0"/>
                        <a:t>44,86</a:t>
                      </a:r>
                      <a:endParaRPr lang="nb-NO" dirty="0"/>
                    </a:p>
                  </a:txBody>
                  <a:tcPr/>
                </a:tc>
                <a:tc>
                  <a:txBody>
                    <a:bodyPr/>
                    <a:lstStyle/>
                    <a:p>
                      <a:r>
                        <a:rPr lang="nb-NO" dirty="0" smtClean="0"/>
                        <a:t>28,71%</a:t>
                      </a:r>
                      <a:endParaRPr lang="nb-NO" dirty="0"/>
                    </a:p>
                  </a:txBody>
                  <a:tcPr/>
                </a:tc>
                <a:tc>
                  <a:txBody>
                    <a:bodyPr/>
                    <a:lstStyle/>
                    <a:p>
                      <a:r>
                        <a:rPr lang="nb-NO" dirty="0" smtClean="0">
                          <a:solidFill>
                            <a:srgbClr val="FF0000"/>
                          </a:solidFill>
                        </a:rPr>
                        <a:t>16,25%</a:t>
                      </a:r>
                      <a:endParaRPr lang="nb-NO" dirty="0">
                        <a:solidFill>
                          <a:srgbClr val="FF0000"/>
                        </a:solidFill>
                      </a:endParaRPr>
                    </a:p>
                  </a:txBody>
                  <a:tcPr/>
                </a:tc>
                <a:tc>
                  <a:txBody>
                    <a:bodyPr/>
                    <a:lstStyle/>
                    <a:p>
                      <a:r>
                        <a:rPr lang="nb-NO" dirty="0" smtClean="0">
                          <a:solidFill>
                            <a:srgbClr val="FF0000"/>
                          </a:solidFill>
                        </a:rPr>
                        <a:t>6,46%</a:t>
                      </a:r>
                      <a:endParaRPr lang="nb-NO" dirty="0">
                        <a:solidFill>
                          <a:srgbClr val="FF0000"/>
                        </a:solidFill>
                      </a:endParaRPr>
                    </a:p>
                  </a:txBody>
                  <a:tcPr/>
                </a:tc>
                <a:tc>
                  <a:txBody>
                    <a:bodyPr/>
                    <a:lstStyle/>
                    <a:p>
                      <a:r>
                        <a:rPr lang="nb-NO" dirty="0" smtClean="0">
                          <a:solidFill>
                            <a:srgbClr val="FF0000"/>
                          </a:solidFill>
                        </a:rPr>
                        <a:t>3.72%</a:t>
                      </a:r>
                      <a:endParaRPr lang="nb-NO" dirty="0">
                        <a:solidFill>
                          <a:srgbClr val="FF0000"/>
                        </a:solidFill>
                      </a:endParaRPr>
                    </a:p>
                  </a:txBody>
                  <a:tcPr/>
                </a:tc>
                <a:tc>
                  <a:txBody>
                    <a:bodyPr/>
                    <a:lstStyle/>
                    <a:p>
                      <a:r>
                        <a:rPr lang="nb-NO" dirty="0" smtClean="0"/>
                        <a:t>4,05</a:t>
                      </a:r>
                      <a:endParaRPr lang="nb-NO" dirty="0"/>
                    </a:p>
                  </a:txBody>
                  <a:tcPr/>
                </a:tc>
                <a:tc>
                  <a:txBody>
                    <a:bodyPr/>
                    <a:lstStyle/>
                    <a:p>
                      <a:r>
                        <a:rPr lang="nb-NO" dirty="0" smtClean="0"/>
                        <a:t>1.10</a:t>
                      </a:r>
                      <a:endParaRPr lang="nb-NO" dirty="0"/>
                    </a:p>
                  </a:txBody>
                  <a:tcPr/>
                </a:tc>
              </a:tr>
              <a:tr h="1262761">
                <a:tc>
                  <a:txBody>
                    <a:bodyPr/>
                    <a:lstStyle/>
                    <a:p>
                      <a:r>
                        <a:rPr lang="nb-NO" sz="1400" dirty="0" smtClean="0"/>
                        <a:t>Hjemme forventer de at jeg skal gjøre så godt jeg kan</a:t>
                      </a:r>
                      <a:endParaRPr lang="nb-NO" sz="1400" dirty="0"/>
                    </a:p>
                  </a:txBody>
                  <a:tcPr/>
                </a:tc>
                <a:tc>
                  <a:txBody>
                    <a:bodyPr/>
                    <a:lstStyle/>
                    <a:p>
                      <a:r>
                        <a:rPr lang="nb-NO" dirty="0" smtClean="0"/>
                        <a:t>61,68</a:t>
                      </a:r>
                      <a:endParaRPr lang="nb-NO" dirty="0"/>
                    </a:p>
                  </a:txBody>
                  <a:tcPr/>
                </a:tc>
                <a:tc>
                  <a:txBody>
                    <a:bodyPr/>
                    <a:lstStyle/>
                    <a:p>
                      <a:r>
                        <a:rPr lang="nb-NO" dirty="0" smtClean="0"/>
                        <a:t>13,87%</a:t>
                      </a:r>
                      <a:endParaRPr lang="nb-NO" dirty="0"/>
                    </a:p>
                  </a:txBody>
                  <a:tcPr/>
                </a:tc>
                <a:tc>
                  <a:txBody>
                    <a:bodyPr/>
                    <a:lstStyle/>
                    <a:p>
                      <a:r>
                        <a:rPr lang="nb-NO" dirty="0" smtClean="0">
                          <a:solidFill>
                            <a:srgbClr val="FF0000"/>
                          </a:solidFill>
                        </a:rPr>
                        <a:t>6,10%</a:t>
                      </a:r>
                      <a:endParaRPr lang="nb-NO" dirty="0">
                        <a:solidFill>
                          <a:srgbClr val="FF0000"/>
                        </a:solidFill>
                      </a:endParaRPr>
                    </a:p>
                  </a:txBody>
                  <a:tcPr/>
                </a:tc>
                <a:tc>
                  <a:txBody>
                    <a:bodyPr/>
                    <a:lstStyle/>
                    <a:p>
                      <a:r>
                        <a:rPr lang="nb-NO" dirty="0" smtClean="0">
                          <a:solidFill>
                            <a:srgbClr val="FF0000"/>
                          </a:solidFill>
                        </a:rPr>
                        <a:t>3,45%</a:t>
                      </a:r>
                      <a:endParaRPr lang="nb-NO" dirty="0">
                        <a:solidFill>
                          <a:srgbClr val="FF0000"/>
                        </a:solidFill>
                      </a:endParaRPr>
                    </a:p>
                  </a:txBody>
                  <a:tcPr/>
                </a:tc>
                <a:tc>
                  <a:txBody>
                    <a:bodyPr/>
                    <a:lstStyle/>
                    <a:p>
                      <a:r>
                        <a:rPr lang="nb-NO" sz="2800" b="1" dirty="0" smtClean="0">
                          <a:solidFill>
                            <a:srgbClr val="FF0000"/>
                          </a:solidFill>
                        </a:rPr>
                        <a:t>14,99</a:t>
                      </a:r>
                    </a:p>
                    <a:p>
                      <a:r>
                        <a:rPr lang="nb-NO" sz="2800" b="1" dirty="0" smtClean="0">
                          <a:solidFill>
                            <a:srgbClr val="FF0000"/>
                          </a:solidFill>
                        </a:rPr>
                        <a:t>    %</a:t>
                      </a:r>
                      <a:endParaRPr lang="nb-NO" sz="2800" b="1" dirty="0">
                        <a:solidFill>
                          <a:srgbClr val="FF0000"/>
                        </a:solidFill>
                      </a:endParaRPr>
                    </a:p>
                  </a:txBody>
                  <a:tcPr/>
                </a:tc>
                <a:tc>
                  <a:txBody>
                    <a:bodyPr/>
                    <a:lstStyle/>
                    <a:p>
                      <a:r>
                        <a:rPr lang="nb-NO" dirty="0" smtClean="0"/>
                        <a:t>4.04</a:t>
                      </a:r>
                      <a:endParaRPr lang="nb-NO" dirty="0"/>
                    </a:p>
                  </a:txBody>
                  <a:tcPr/>
                </a:tc>
                <a:tc>
                  <a:txBody>
                    <a:bodyPr/>
                    <a:lstStyle/>
                    <a:p>
                      <a:r>
                        <a:rPr lang="nb-NO" dirty="0" smtClean="0"/>
                        <a:t>1.47</a:t>
                      </a:r>
                      <a:endParaRPr lang="nb-NO" dirty="0"/>
                    </a:p>
                  </a:txBody>
                  <a:tcPr/>
                </a:tc>
              </a:tr>
            </a:tbl>
          </a:graphicData>
        </a:graphic>
      </p:graphicFrame>
      <p:cxnSp>
        <p:nvCxnSpPr>
          <p:cNvPr id="5" name="Rett linje 4"/>
          <p:cNvCxnSpPr/>
          <p:nvPr/>
        </p:nvCxnSpPr>
        <p:spPr>
          <a:xfrm>
            <a:off x="3419872" y="2420888"/>
            <a:ext cx="34563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kstSylinder 5"/>
          <p:cNvSpPr txBox="1"/>
          <p:nvPr/>
        </p:nvSpPr>
        <p:spPr>
          <a:xfrm>
            <a:off x="4139952" y="2492896"/>
            <a:ext cx="1800200" cy="523220"/>
          </a:xfrm>
          <a:prstGeom prst="rect">
            <a:avLst/>
          </a:prstGeom>
          <a:solidFill>
            <a:srgbClr val="FFFF00"/>
          </a:solidFill>
        </p:spPr>
        <p:txBody>
          <a:bodyPr wrap="square" rtlCol="0">
            <a:spAutoFit/>
          </a:bodyPr>
          <a:lstStyle/>
          <a:p>
            <a:r>
              <a:rPr lang="nb-NO" sz="2800" dirty="0" smtClean="0"/>
              <a:t>23,72%</a:t>
            </a:r>
            <a:endParaRPr lang="nb-NO" sz="2800" dirty="0"/>
          </a:p>
        </p:txBody>
      </p:sp>
      <p:cxnSp>
        <p:nvCxnSpPr>
          <p:cNvPr id="8" name="Rett linje 7"/>
          <p:cNvCxnSpPr/>
          <p:nvPr/>
        </p:nvCxnSpPr>
        <p:spPr>
          <a:xfrm>
            <a:off x="3419872" y="3501008"/>
            <a:ext cx="34563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ett linje 9"/>
          <p:cNvCxnSpPr/>
          <p:nvPr/>
        </p:nvCxnSpPr>
        <p:spPr>
          <a:xfrm>
            <a:off x="3419872" y="4725144"/>
            <a:ext cx="33843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ett linje 11"/>
          <p:cNvCxnSpPr/>
          <p:nvPr/>
        </p:nvCxnSpPr>
        <p:spPr>
          <a:xfrm>
            <a:off x="3419872" y="6165304"/>
            <a:ext cx="3456384"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kstSylinder 12"/>
          <p:cNvSpPr txBox="1"/>
          <p:nvPr/>
        </p:nvSpPr>
        <p:spPr>
          <a:xfrm>
            <a:off x="4139952" y="3645024"/>
            <a:ext cx="1800200" cy="523220"/>
          </a:xfrm>
          <a:prstGeom prst="rect">
            <a:avLst/>
          </a:prstGeom>
          <a:solidFill>
            <a:srgbClr val="FFFF00"/>
          </a:solidFill>
        </p:spPr>
        <p:txBody>
          <a:bodyPr wrap="square" rtlCol="0">
            <a:spAutoFit/>
          </a:bodyPr>
          <a:lstStyle/>
          <a:p>
            <a:r>
              <a:rPr lang="nb-NO" sz="2800" dirty="0" smtClean="0"/>
              <a:t>33,4%</a:t>
            </a:r>
            <a:endParaRPr lang="nb-NO" sz="2800" dirty="0"/>
          </a:p>
        </p:txBody>
      </p:sp>
      <p:sp>
        <p:nvSpPr>
          <p:cNvPr id="14" name="TekstSylinder 13"/>
          <p:cNvSpPr txBox="1"/>
          <p:nvPr/>
        </p:nvSpPr>
        <p:spPr>
          <a:xfrm>
            <a:off x="4139952" y="4941168"/>
            <a:ext cx="1800200" cy="523220"/>
          </a:xfrm>
          <a:prstGeom prst="rect">
            <a:avLst/>
          </a:prstGeom>
          <a:solidFill>
            <a:srgbClr val="FFFF00"/>
          </a:solidFill>
        </p:spPr>
        <p:txBody>
          <a:bodyPr wrap="square" rtlCol="0">
            <a:spAutoFit/>
          </a:bodyPr>
          <a:lstStyle/>
          <a:p>
            <a:r>
              <a:rPr lang="nb-NO" sz="2800" dirty="0" smtClean="0"/>
              <a:t>26,43%</a:t>
            </a:r>
            <a:endParaRPr lang="nb-NO" sz="2800" dirty="0"/>
          </a:p>
        </p:txBody>
      </p:sp>
      <p:sp>
        <p:nvSpPr>
          <p:cNvPr id="15" name="TekstSylinder 14"/>
          <p:cNvSpPr txBox="1"/>
          <p:nvPr/>
        </p:nvSpPr>
        <p:spPr>
          <a:xfrm>
            <a:off x="4139952" y="6301128"/>
            <a:ext cx="1800200" cy="523220"/>
          </a:xfrm>
          <a:prstGeom prst="rect">
            <a:avLst/>
          </a:prstGeom>
          <a:solidFill>
            <a:srgbClr val="FFFF00"/>
          </a:solidFill>
        </p:spPr>
        <p:txBody>
          <a:bodyPr wrap="square" rtlCol="0">
            <a:spAutoFit/>
          </a:bodyPr>
          <a:lstStyle/>
          <a:p>
            <a:r>
              <a:rPr lang="nb-NO" sz="2800" dirty="0" smtClean="0"/>
              <a:t>24,54%</a:t>
            </a:r>
            <a:endParaRPr lang="nb-NO" sz="2800" dirty="0"/>
          </a:p>
        </p:txBody>
      </p:sp>
    </p:spTree>
    <p:extLst>
      <p:ext uri="{BB962C8B-B14F-4D97-AF65-F5344CB8AC3E}">
        <p14:creationId xmlns:p14="http://schemas.microsoft.com/office/powerpoint/2010/main" val="4180317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0162" y="-171400"/>
            <a:ext cx="8229600" cy="1143000"/>
          </a:xfrm>
        </p:spPr>
        <p:txBody>
          <a:bodyPr/>
          <a:lstStyle/>
          <a:p>
            <a:pPr eaLnBrk="1" hangingPunct="1"/>
            <a:r>
              <a:rPr lang="nb-NO" dirty="0" smtClean="0"/>
              <a:t>Foreldrestøtte</a:t>
            </a:r>
          </a:p>
        </p:txBody>
      </p:sp>
      <p:sp>
        <p:nvSpPr>
          <p:cNvPr id="32771" name="Text Box 3"/>
          <p:cNvSpPr txBox="1">
            <a:spLocks noChangeArrowheads="1"/>
          </p:cNvSpPr>
          <p:nvPr/>
        </p:nvSpPr>
        <p:spPr bwMode="auto">
          <a:xfrm>
            <a:off x="179388" y="1484313"/>
            <a:ext cx="3313112" cy="1446550"/>
          </a:xfrm>
          <a:prstGeom prst="rect">
            <a:avLst/>
          </a:prstGeom>
          <a:solidFill>
            <a:srgbClr val="FFCC99"/>
          </a:solidFill>
          <a:ln w="9525">
            <a:noFill/>
            <a:miter lim="800000"/>
            <a:headEnd/>
            <a:tailEnd/>
          </a:ln>
        </p:spPr>
        <p:txBody>
          <a:bodyPr>
            <a:spAutoFit/>
          </a:bodyPr>
          <a:lstStyle/>
          <a:p>
            <a:pPr>
              <a:spcBef>
                <a:spcPct val="50000"/>
              </a:spcBef>
            </a:pPr>
            <a:r>
              <a:rPr lang="nb-NO" sz="4400" dirty="0" smtClean="0"/>
              <a:t>Emosjonell/ sosial  </a:t>
            </a:r>
            <a:r>
              <a:rPr lang="nb-NO" sz="4400" dirty="0"/>
              <a:t>støtte</a:t>
            </a:r>
          </a:p>
        </p:txBody>
      </p:sp>
      <p:sp>
        <p:nvSpPr>
          <p:cNvPr id="32772" name="Text Box 4"/>
          <p:cNvSpPr txBox="1">
            <a:spLocks noChangeArrowheads="1"/>
          </p:cNvSpPr>
          <p:nvPr/>
        </p:nvSpPr>
        <p:spPr bwMode="auto">
          <a:xfrm>
            <a:off x="179388" y="3860800"/>
            <a:ext cx="3384550" cy="1311275"/>
          </a:xfrm>
          <a:prstGeom prst="rect">
            <a:avLst/>
          </a:prstGeom>
          <a:solidFill>
            <a:srgbClr val="A8F6B1"/>
          </a:solidFill>
          <a:ln w="9525">
            <a:noFill/>
            <a:miter lim="800000"/>
            <a:headEnd/>
            <a:tailEnd/>
          </a:ln>
        </p:spPr>
        <p:txBody>
          <a:bodyPr>
            <a:spAutoFit/>
          </a:bodyPr>
          <a:lstStyle/>
          <a:p>
            <a:pPr>
              <a:spcBef>
                <a:spcPct val="50000"/>
              </a:spcBef>
            </a:pPr>
            <a:r>
              <a:rPr lang="nb-NO" sz="4000"/>
              <a:t>Skolefaglig støtte</a:t>
            </a:r>
          </a:p>
        </p:txBody>
      </p:sp>
      <p:sp>
        <p:nvSpPr>
          <p:cNvPr id="32773" name="Rectangle 5"/>
          <p:cNvSpPr>
            <a:spLocks noChangeArrowheads="1"/>
          </p:cNvSpPr>
          <p:nvPr/>
        </p:nvSpPr>
        <p:spPr bwMode="auto">
          <a:xfrm>
            <a:off x="3492500" y="1268413"/>
            <a:ext cx="1223963" cy="4465637"/>
          </a:xfrm>
          <a:prstGeom prst="rect">
            <a:avLst/>
          </a:prstGeom>
          <a:solidFill>
            <a:schemeClr val="accent1"/>
          </a:solidFill>
          <a:ln w="9525">
            <a:solidFill>
              <a:schemeClr val="tx1"/>
            </a:solidFill>
            <a:miter lim="800000"/>
            <a:headEnd/>
            <a:tailEnd/>
          </a:ln>
        </p:spPr>
        <p:txBody>
          <a:bodyPr wrap="none" anchor="ctr"/>
          <a:lstStyle/>
          <a:p>
            <a:endParaRPr lang="nb-NO"/>
          </a:p>
        </p:txBody>
      </p:sp>
      <p:sp>
        <p:nvSpPr>
          <p:cNvPr id="32774" name="AutoShape 6"/>
          <p:cNvSpPr>
            <a:spLocks noChangeArrowheads="1"/>
          </p:cNvSpPr>
          <p:nvPr/>
        </p:nvSpPr>
        <p:spPr bwMode="auto">
          <a:xfrm>
            <a:off x="4716463" y="2924175"/>
            <a:ext cx="576262" cy="1368425"/>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nb-NO"/>
          </a:p>
        </p:txBody>
      </p:sp>
      <p:sp>
        <p:nvSpPr>
          <p:cNvPr id="32775" name="Text Box 7"/>
          <p:cNvSpPr txBox="1">
            <a:spLocks noChangeArrowheads="1"/>
          </p:cNvSpPr>
          <p:nvPr/>
        </p:nvSpPr>
        <p:spPr bwMode="auto">
          <a:xfrm>
            <a:off x="5580112" y="620688"/>
            <a:ext cx="3024188" cy="5909310"/>
          </a:xfrm>
          <a:prstGeom prst="rect">
            <a:avLst/>
          </a:prstGeom>
          <a:noFill/>
          <a:ln w="9525">
            <a:noFill/>
            <a:miter lim="800000"/>
            <a:headEnd/>
            <a:tailEnd/>
          </a:ln>
        </p:spPr>
        <p:txBody>
          <a:bodyPr>
            <a:spAutoFit/>
          </a:bodyPr>
          <a:lstStyle/>
          <a:p>
            <a:pPr>
              <a:spcBef>
                <a:spcPct val="50000"/>
              </a:spcBef>
            </a:pPr>
            <a:r>
              <a:rPr lang="nb-NO" sz="2800" dirty="0"/>
              <a:t>3 ganger mindre sjanse for psykosomatiske </a:t>
            </a:r>
            <a:r>
              <a:rPr lang="nb-NO" sz="2800" dirty="0" smtClean="0"/>
              <a:t>plager og </a:t>
            </a:r>
            <a:r>
              <a:rPr lang="nb-NO" sz="2800" b="1" dirty="0" smtClean="0"/>
              <a:t>stresslidelser</a:t>
            </a:r>
            <a:r>
              <a:rPr lang="nb-NO" sz="2800" dirty="0" smtClean="0"/>
              <a:t> </a:t>
            </a:r>
            <a:r>
              <a:rPr lang="nb-NO" sz="2800" dirty="0"/>
              <a:t>: Hodepine, </a:t>
            </a:r>
            <a:r>
              <a:rPr lang="nb-NO" sz="2800" dirty="0" err="1" smtClean="0"/>
              <a:t>muskel/skjelett-lidelser</a:t>
            </a:r>
            <a:r>
              <a:rPr lang="nb-NO" sz="2800" dirty="0"/>
              <a:t>, mage/tarmplager</a:t>
            </a:r>
          </a:p>
          <a:p>
            <a:pPr>
              <a:spcBef>
                <a:spcPct val="50000"/>
              </a:spcBef>
            </a:pPr>
            <a:r>
              <a:rPr lang="nb-NO" sz="2800" dirty="0" smtClean="0"/>
              <a:t>Sterk sammenheng </a:t>
            </a:r>
            <a:r>
              <a:rPr lang="nb-NO" sz="2800" dirty="0"/>
              <a:t>mellom grad av foreldrestøtte og </a:t>
            </a:r>
            <a:r>
              <a:rPr lang="nb-NO" sz="2800" b="1" dirty="0"/>
              <a:t>psykisk helse</a:t>
            </a:r>
          </a:p>
        </p:txBody>
      </p:sp>
    </p:spTree>
    <p:extLst>
      <p:ext uri="{BB962C8B-B14F-4D97-AF65-F5344CB8AC3E}">
        <p14:creationId xmlns:p14="http://schemas.microsoft.com/office/powerpoint/2010/main" val="23691827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0" y="2875"/>
            <a:ext cx="9144000" cy="6858000"/>
          </a:xfrm>
          <a:prstGeom prst="rect">
            <a:avLst/>
          </a:prstGeom>
          <a:solidFill>
            <a:srgbClr val="FFFF66"/>
          </a:solidFill>
          <a:ln w="9360">
            <a:solidFill>
              <a:srgbClr val="000000"/>
            </a:solidFill>
            <a:miter lim="800000"/>
            <a:headEnd/>
            <a:tailEnd/>
          </a:ln>
        </p:spPr>
        <p:txBody>
          <a:bodyPr wrap="none" anchor="ctr"/>
          <a:lstStyle/>
          <a:p>
            <a:endParaRPr lang="nb-NO"/>
          </a:p>
        </p:txBody>
      </p:sp>
      <p:sp>
        <p:nvSpPr>
          <p:cNvPr id="28675" name="WordArt 2"/>
          <p:cNvSpPr>
            <a:spLocks noChangeArrowheads="1" noChangeShapeType="1" noTextEdit="1"/>
          </p:cNvSpPr>
          <p:nvPr/>
        </p:nvSpPr>
        <p:spPr bwMode="auto">
          <a:xfrm>
            <a:off x="1979613" y="188913"/>
            <a:ext cx="5819775" cy="619125"/>
          </a:xfrm>
          <a:prstGeom prst="rect">
            <a:avLst/>
          </a:prstGeom>
        </p:spPr>
        <p:txBody>
          <a:bodyPr wrap="none" fromWordArt="1">
            <a:prstTxWarp prst="textPlain">
              <a:avLst>
                <a:gd name="adj" fmla="val 50000"/>
              </a:avLst>
            </a:prstTxWarp>
          </a:bodyPr>
          <a:lstStyle/>
          <a:p>
            <a:pPr algn="ctr"/>
            <a:r>
              <a:rPr lang="nb-NO" sz="3600" kern="10">
                <a:ln w="19080">
                  <a:solidFill>
                    <a:srgbClr val="99CCFF"/>
                  </a:solidFill>
                  <a:miter lim="800000"/>
                  <a:headEnd/>
                  <a:tailEnd/>
                </a:ln>
                <a:solidFill>
                  <a:srgbClr val="0066CC"/>
                </a:solidFill>
                <a:effectLst>
                  <a:outerShdw dist="17819" dir="2700000" algn="ctr" rotWithShape="0">
                    <a:srgbClr val="990000"/>
                  </a:outerShdw>
                </a:effectLst>
                <a:latin typeface="Impact"/>
              </a:rPr>
              <a:t>Hva er egentlig oppdragelse ?</a:t>
            </a:r>
          </a:p>
        </p:txBody>
      </p:sp>
      <p:sp>
        <p:nvSpPr>
          <p:cNvPr id="28676" name="AutoShape 3"/>
          <p:cNvSpPr>
            <a:spLocks noChangeArrowheads="1"/>
          </p:cNvSpPr>
          <p:nvPr/>
        </p:nvSpPr>
        <p:spPr bwMode="auto">
          <a:xfrm>
            <a:off x="1676400" y="3200400"/>
            <a:ext cx="6248400" cy="228600"/>
          </a:xfrm>
          <a:prstGeom prst="rightArrow">
            <a:avLst>
              <a:gd name="adj1" fmla="val 50000"/>
              <a:gd name="adj2" fmla="val 683333"/>
            </a:avLst>
          </a:prstGeom>
          <a:solidFill>
            <a:srgbClr val="750109"/>
          </a:solidFill>
          <a:ln w="9360">
            <a:solidFill>
              <a:srgbClr val="000000"/>
            </a:solidFill>
            <a:miter lim="800000"/>
            <a:headEnd/>
            <a:tailEnd/>
          </a:ln>
        </p:spPr>
        <p:txBody>
          <a:bodyPr wrap="none" anchor="ctr"/>
          <a:lstStyle/>
          <a:p>
            <a:endParaRPr lang="nb-NO"/>
          </a:p>
        </p:txBody>
      </p:sp>
      <p:sp>
        <p:nvSpPr>
          <p:cNvPr id="28677" name="AutoShape 4"/>
          <p:cNvSpPr>
            <a:spLocks noChangeArrowheads="1"/>
          </p:cNvSpPr>
          <p:nvPr/>
        </p:nvSpPr>
        <p:spPr bwMode="auto">
          <a:xfrm>
            <a:off x="4038600" y="762000"/>
            <a:ext cx="228600" cy="4495800"/>
          </a:xfrm>
          <a:prstGeom prst="upArrow">
            <a:avLst>
              <a:gd name="adj1" fmla="val 50000"/>
              <a:gd name="adj2" fmla="val 491667"/>
            </a:avLst>
          </a:prstGeom>
          <a:solidFill>
            <a:srgbClr val="750109"/>
          </a:solidFill>
          <a:ln w="9360">
            <a:solidFill>
              <a:srgbClr val="000000"/>
            </a:solidFill>
            <a:miter lim="800000"/>
            <a:headEnd/>
            <a:tailEnd/>
          </a:ln>
        </p:spPr>
        <p:txBody>
          <a:bodyPr wrap="none" anchor="ctr"/>
          <a:lstStyle/>
          <a:p>
            <a:endParaRPr lang="nb-NO"/>
          </a:p>
        </p:txBody>
      </p:sp>
      <p:sp>
        <p:nvSpPr>
          <p:cNvPr id="28678" name="Text Box 5"/>
          <p:cNvSpPr txBox="1">
            <a:spLocks noChangeArrowheads="1"/>
          </p:cNvSpPr>
          <p:nvPr/>
        </p:nvSpPr>
        <p:spPr bwMode="auto">
          <a:xfrm>
            <a:off x="250825" y="1052513"/>
            <a:ext cx="3657600" cy="1571842"/>
          </a:xfrm>
          <a:prstGeom prst="rect">
            <a:avLst/>
          </a:prstGeom>
          <a:solidFill>
            <a:srgbClr val="A8F6B1"/>
          </a:solidFill>
          <a:ln w="9525">
            <a:noFill/>
            <a:round/>
            <a:headEnd/>
            <a:tailEnd/>
          </a:ln>
        </p:spPr>
        <p:txBody>
          <a:bodyPr lIns="90000" tIns="46800" rIns="90000" bIns="46800">
            <a:spAutoFit/>
          </a:bodyPr>
          <a:lstStyle/>
          <a:p>
            <a:pPr eaLnBrk="0" hangingPunct="0">
              <a:lnSpc>
                <a:spcPct val="100000"/>
              </a:lnSpc>
              <a:spcBef>
                <a:spcPts val="20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err="1">
                <a:solidFill>
                  <a:srgbClr val="000000"/>
                </a:solidFill>
                <a:latin typeface="Times New Roman" pitchFamily="18" charset="0"/>
              </a:rPr>
              <a:t>Bekrefte</a:t>
            </a:r>
            <a:r>
              <a:rPr lang="en-GB" sz="3200" b="1" dirty="0">
                <a:solidFill>
                  <a:srgbClr val="000000"/>
                </a:solidFill>
                <a:latin typeface="Times New Roman" pitchFamily="18" charset="0"/>
              </a:rPr>
              <a:t> </a:t>
            </a:r>
            <a:r>
              <a:rPr lang="en-GB" sz="3200" dirty="0" err="1">
                <a:solidFill>
                  <a:srgbClr val="000000"/>
                </a:solidFill>
                <a:latin typeface="Times New Roman" pitchFamily="18" charset="0"/>
              </a:rPr>
              <a:t>det</a:t>
            </a:r>
            <a:r>
              <a:rPr lang="en-GB" sz="3200" dirty="0">
                <a:solidFill>
                  <a:srgbClr val="000000"/>
                </a:solidFill>
                <a:latin typeface="Times New Roman" pitchFamily="18" charset="0"/>
              </a:rPr>
              <a:t> du </a:t>
            </a:r>
            <a:r>
              <a:rPr lang="en-GB" sz="3200" dirty="0" err="1">
                <a:solidFill>
                  <a:srgbClr val="000000"/>
                </a:solidFill>
                <a:latin typeface="Times New Roman" pitchFamily="18" charset="0"/>
              </a:rPr>
              <a:t>vil</a:t>
            </a:r>
            <a:r>
              <a:rPr lang="en-GB" sz="3200" dirty="0">
                <a:solidFill>
                  <a:srgbClr val="000000"/>
                </a:solidFill>
                <a:latin typeface="Times New Roman" pitchFamily="18" charset="0"/>
              </a:rPr>
              <a:t> ha </a:t>
            </a:r>
            <a:r>
              <a:rPr lang="en-GB" sz="3200" dirty="0" err="1">
                <a:solidFill>
                  <a:srgbClr val="000000"/>
                </a:solidFill>
                <a:latin typeface="Times New Roman" pitchFamily="18" charset="0"/>
              </a:rPr>
              <a:t>mer</a:t>
            </a:r>
            <a:r>
              <a:rPr lang="en-GB" sz="3200" dirty="0">
                <a:solidFill>
                  <a:srgbClr val="000000"/>
                </a:solidFill>
                <a:latin typeface="Times New Roman" pitchFamily="18" charset="0"/>
              </a:rPr>
              <a:t> av</a:t>
            </a:r>
            <a:r>
              <a:rPr lang="en-GB" sz="3200" dirty="0" smtClean="0">
                <a:solidFill>
                  <a:srgbClr val="000000"/>
                </a:solidFill>
                <a:latin typeface="Times New Roman" pitchFamily="18" charset="0"/>
              </a:rPr>
              <a:t>.(</a:t>
            </a:r>
            <a:r>
              <a:rPr lang="en-GB" sz="3200" dirty="0" err="1" smtClean="0">
                <a:solidFill>
                  <a:srgbClr val="000000"/>
                </a:solidFill>
                <a:latin typeface="Times New Roman" pitchFamily="18" charset="0"/>
              </a:rPr>
              <a:t>positivt</a:t>
            </a:r>
            <a:r>
              <a:rPr lang="en-GB" sz="3200" dirty="0" smtClean="0">
                <a:solidFill>
                  <a:srgbClr val="000000"/>
                </a:solidFill>
                <a:latin typeface="Times New Roman" pitchFamily="18" charset="0"/>
              </a:rPr>
              <a:t> </a:t>
            </a:r>
            <a:r>
              <a:rPr lang="en-GB" sz="3200" dirty="0" err="1" smtClean="0">
                <a:solidFill>
                  <a:srgbClr val="000000"/>
                </a:solidFill>
                <a:latin typeface="Times New Roman" pitchFamily="18" charset="0"/>
              </a:rPr>
              <a:t>fokus</a:t>
            </a:r>
            <a:r>
              <a:rPr lang="en-GB" sz="3200" dirty="0" smtClean="0">
                <a:solidFill>
                  <a:srgbClr val="000000"/>
                </a:solidFill>
                <a:latin typeface="Times New Roman" pitchFamily="18" charset="0"/>
              </a:rPr>
              <a:t>)</a:t>
            </a:r>
            <a:endParaRPr lang="en-GB" sz="3200" dirty="0">
              <a:solidFill>
                <a:srgbClr val="000000"/>
              </a:solidFill>
              <a:latin typeface="Times New Roman" pitchFamily="18" charset="0"/>
            </a:endParaRPr>
          </a:p>
        </p:txBody>
      </p:sp>
      <p:sp>
        <p:nvSpPr>
          <p:cNvPr id="28679" name="Text Box 6"/>
          <p:cNvSpPr txBox="1">
            <a:spLocks noChangeArrowheads="1"/>
          </p:cNvSpPr>
          <p:nvPr/>
        </p:nvSpPr>
        <p:spPr bwMode="auto">
          <a:xfrm>
            <a:off x="4377091" y="5257800"/>
            <a:ext cx="3886200" cy="947738"/>
          </a:xfrm>
          <a:prstGeom prst="rect">
            <a:avLst/>
          </a:prstGeom>
          <a:solidFill>
            <a:srgbClr val="DCE1BD"/>
          </a:solidFill>
          <a:ln w="9525">
            <a:noFill/>
            <a:round/>
            <a:headEnd/>
            <a:tailEnd/>
          </a:ln>
        </p:spPr>
        <p:txBody>
          <a:bodyPr lIns="90000" tIns="46800" rIns="90000" bIns="46800">
            <a:spAutoFit/>
          </a:bodyPr>
          <a:lstStyle/>
          <a:p>
            <a:pPr eaLnBrk="0" hangingPunct="0">
              <a:lnSpc>
                <a:spcPct val="100000"/>
              </a:lnSpc>
              <a:spcBef>
                <a:spcPts val="17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err="1">
                <a:solidFill>
                  <a:srgbClr val="000000"/>
                </a:solidFill>
                <a:latin typeface="Times New Roman" pitchFamily="18" charset="0"/>
              </a:rPr>
              <a:t>Markere</a:t>
            </a:r>
            <a:r>
              <a:rPr lang="en-GB" sz="2800" dirty="0">
                <a:solidFill>
                  <a:srgbClr val="000000"/>
                </a:solidFill>
                <a:latin typeface="Times New Roman" pitchFamily="18" charset="0"/>
              </a:rPr>
              <a:t> </a:t>
            </a:r>
            <a:r>
              <a:rPr lang="en-GB" sz="2800" dirty="0" err="1">
                <a:solidFill>
                  <a:srgbClr val="000000"/>
                </a:solidFill>
                <a:latin typeface="Times New Roman" pitchFamily="18" charset="0"/>
              </a:rPr>
              <a:t>tydelig</a:t>
            </a:r>
            <a:r>
              <a:rPr lang="en-GB" sz="2800" dirty="0">
                <a:solidFill>
                  <a:srgbClr val="000000"/>
                </a:solidFill>
                <a:latin typeface="Times New Roman" pitchFamily="18" charset="0"/>
              </a:rPr>
              <a:t> </a:t>
            </a:r>
            <a:r>
              <a:rPr lang="en-GB" sz="2800" dirty="0" err="1">
                <a:solidFill>
                  <a:srgbClr val="000000"/>
                </a:solidFill>
                <a:latin typeface="Times New Roman" pitchFamily="18" charset="0"/>
              </a:rPr>
              <a:t>hva</a:t>
            </a:r>
            <a:r>
              <a:rPr lang="en-GB" sz="2800" dirty="0">
                <a:solidFill>
                  <a:srgbClr val="000000"/>
                </a:solidFill>
                <a:latin typeface="Times New Roman" pitchFamily="18" charset="0"/>
              </a:rPr>
              <a:t> du </a:t>
            </a:r>
            <a:r>
              <a:rPr lang="en-GB" sz="2800" dirty="0" err="1">
                <a:solidFill>
                  <a:srgbClr val="000000"/>
                </a:solidFill>
                <a:latin typeface="Times New Roman" pitchFamily="18" charset="0"/>
              </a:rPr>
              <a:t>ikke</a:t>
            </a:r>
            <a:r>
              <a:rPr lang="en-GB" sz="2800" dirty="0">
                <a:solidFill>
                  <a:srgbClr val="000000"/>
                </a:solidFill>
                <a:latin typeface="Times New Roman" pitchFamily="18" charset="0"/>
              </a:rPr>
              <a:t> </a:t>
            </a:r>
            <a:r>
              <a:rPr lang="en-GB" sz="2800" dirty="0" err="1">
                <a:solidFill>
                  <a:srgbClr val="000000"/>
                </a:solidFill>
                <a:latin typeface="Times New Roman" pitchFamily="18" charset="0"/>
              </a:rPr>
              <a:t>vil</a:t>
            </a:r>
            <a:r>
              <a:rPr lang="en-GB" sz="2800" dirty="0">
                <a:solidFill>
                  <a:srgbClr val="000000"/>
                </a:solidFill>
                <a:latin typeface="Times New Roman" pitchFamily="18" charset="0"/>
              </a:rPr>
              <a:t> ha.</a:t>
            </a:r>
          </a:p>
        </p:txBody>
      </p:sp>
      <p:sp>
        <p:nvSpPr>
          <p:cNvPr id="28680" name="Text Box 7"/>
          <p:cNvSpPr txBox="1">
            <a:spLocks noChangeArrowheads="1"/>
          </p:cNvSpPr>
          <p:nvPr/>
        </p:nvSpPr>
        <p:spPr bwMode="auto">
          <a:xfrm>
            <a:off x="309042" y="4187825"/>
            <a:ext cx="2971800" cy="1374775"/>
          </a:xfrm>
          <a:prstGeom prst="rect">
            <a:avLst/>
          </a:prstGeom>
          <a:solidFill>
            <a:srgbClr val="FF99CC"/>
          </a:solidFill>
          <a:ln w="9525">
            <a:noFill/>
            <a:round/>
            <a:headEnd/>
            <a:tailEnd/>
          </a:ln>
        </p:spPr>
        <p:txBody>
          <a:bodyPr lIns="90000" tIns="46800" rIns="90000" bIns="46800">
            <a:spAutoFit/>
          </a:bodyPr>
          <a:lstStyle/>
          <a:p>
            <a:pPr eaLnBrk="0" hangingPunct="0">
              <a:lnSpc>
                <a:spcPct val="100000"/>
              </a:lnSpc>
              <a:spcBef>
                <a:spcPts val="17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err="1">
                <a:solidFill>
                  <a:srgbClr val="000000"/>
                </a:solidFill>
                <a:latin typeface="Times New Roman" pitchFamily="18" charset="0"/>
              </a:rPr>
              <a:t>Tilrettelegge</a:t>
            </a:r>
            <a:r>
              <a:rPr lang="en-GB" sz="2800" dirty="0">
                <a:solidFill>
                  <a:srgbClr val="000000"/>
                </a:solidFill>
                <a:latin typeface="Times New Roman" pitchFamily="18" charset="0"/>
              </a:rPr>
              <a:t> for, </a:t>
            </a:r>
            <a:r>
              <a:rPr lang="en-GB" sz="2800" dirty="0" err="1">
                <a:solidFill>
                  <a:srgbClr val="000000"/>
                </a:solidFill>
                <a:latin typeface="Times New Roman" pitchFamily="18" charset="0"/>
              </a:rPr>
              <a:t>trene</a:t>
            </a:r>
            <a:r>
              <a:rPr lang="en-GB" sz="2800" dirty="0">
                <a:solidFill>
                  <a:srgbClr val="000000"/>
                </a:solidFill>
                <a:latin typeface="Times New Roman" pitchFamily="18" charset="0"/>
              </a:rPr>
              <a:t>, </a:t>
            </a:r>
            <a:r>
              <a:rPr lang="en-GB" sz="2800" dirty="0" err="1">
                <a:solidFill>
                  <a:srgbClr val="000000"/>
                </a:solidFill>
                <a:latin typeface="Times New Roman" pitchFamily="18" charset="0"/>
              </a:rPr>
              <a:t>praktisere</a:t>
            </a:r>
            <a:r>
              <a:rPr lang="en-GB" sz="2800" dirty="0">
                <a:solidFill>
                  <a:srgbClr val="000000"/>
                </a:solidFill>
                <a:latin typeface="Times New Roman" pitchFamily="18" charset="0"/>
              </a:rPr>
              <a:t>  </a:t>
            </a:r>
            <a:r>
              <a:rPr lang="en-GB" sz="2800" dirty="0" err="1">
                <a:solidFill>
                  <a:srgbClr val="000000"/>
                </a:solidFill>
                <a:latin typeface="Times New Roman" pitchFamily="18" charset="0"/>
              </a:rPr>
              <a:t>øve</a:t>
            </a:r>
            <a:r>
              <a:rPr lang="en-GB" sz="2800" dirty="0">
                <a:solidFill>
                  <a:srgbClr val="000000"/>
                </a:solidFill>
                <a:latin typeface="Times New Roman" pitchFamily="18" charset="0"/>
              </a:rPr>
              <a:t>.</a:t>
            </a:r>
          </a:p>
        </p:txBody>
      </p:sp>
      <p:sp>
        <p:nvSpPr>
          <p:cNvPr id="28681" name="Text Box 8"/>
          <p:cNvSpPr txBox="1">
            <a:spLocks noChangeArrowheads="1"/>
          </p:cNvSpPr>
          <p:nvPr/>
        </p:nvSpPr>
        <p:spPr bwMode="auto">
          <a:xfrm>
            <a:off x="6084888" y="2060575"/>
            <a:ext cx="2667000" cy="947738"/>
          </a:xfrm>
          <a:prstGeom prst="rect">
            <a:avLst/>
          </a:prstGeom>
          <a:solidFill>
            <a:srgbClr val="FFCC99"/>
          </a:solidFill>
          <a:ln w="9525">
            <a:noFill/>
            <a:round/>
            <a:headEnd/>
            <a:tailEnd/>
          </a:ln>
        </p:spPr>
        <p:txBody>
          <a:bodyPr lIns="90000" tIns="46800" rIns="90000" bIns="46800">
            <a:spAutoFit/>
          </a:bodyPr>
          <a:lstStyle/>
          <a:p>
            <a:pPr eaLnBrk="0" hangingPunct="0">
              <a:lnSpc>
                <a:spcPct val="100000"/>
              </a:lnSpc>
              <a:spcBef>
                <a:spcPts val="175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000000"/>
                </a:solidFill>
                <a:latin typeface="Times New Roman" pitchFamily="18" charset="0"/>
              </a:rPr>
              <a:t>Selv gjøre/etterleve</a:t>
            </a:r>
          </a:p>
        </p:txBody>
      </p:sp>
      <p:sp>
        <p:nvSpPr>
          <p:cNvPr id="2" name="TekstSylinder 1"/>
          <p:cNvSpPr txBox="1"/>
          <p:nvPr/>
        </p:nvSpPr>
        <p:spPr>
          <a:xfrm>
            <a:off x="6084888" y="1340768"/>
            <a:ext cx="2667000" cy="646331"/>
          </a:xfrm>
          <a:prstGeom prst="rect">
            <a:avLst/>
          </a:prstGeom>
          <a:noFill/>
        </p:spPr>
        <p:txBody>
          <a:bodyPr wrap="square" rtlCol="0">
            <a:spAutoFit/>
          </a:bodyPr>
          <a:lstStyle/>
          <a:p>
            <a:r>
              <a:rPr lang="nb-NO" sz="3600" dirty="0" smtClean="0"/>
              <a:t>Modellere</a:t>
            </a:r>
            <a:endParaRPr lang="nb-NO" sz="3600" dirty="0"/>
          </a:p>
        </p:txBody>
      </p:sp>
      <p:sp>
        <p:nvSpPr>
          <p:cNvPr id="3" name="TekstSylinder 2"/>
          <p:cNvSpPr txBox="1"/>
          <p:nvPr/>
        </p:nvSpPr>
        <p:spPr>
          <a:xfrm>
            <a:off x="4377091" y="4581128"/>
            <a:ext cx="3422297" cy="646331"/>
          </a:xfrm>
          <a:prstGeom prst="rect">
            <a:avLst/>
          </a:prstGeom>
          <a:noFill/>
        </p:spPr>
        <p:txBody>
          <a:bodyPr wrap="square" rtlCol="0">
            <a:spAutoFit/>
          </a:bodyPr>
          <a:lstStyle/>
          <a:p>
            <a:r>
              <a:rPr lang="nb-NO" sz="3600" dirty="0" smtClean="0"/>
              <a:t>Regulere</a:t>
            </a:r>
            <a:endParaRPr lang="nb-NO" sz="3600" dirty="0"/>
          </a:p>
        </p:txBody>
      </p:sp>
      <p:sp>
        <p:nvSpPr>
          <p:cNvPr id="5" name="TekstSylinder 4"/>
          <p:cNvSpPr txBox="1"/>
          <p:nvPr/>
        </p:nvSpPr>
        <p:spPr>
          <a:xfrm>
            <a:off x="250825" y="3431875"/>
            <a:ext cx="3902075" cy="646331"/>
          </a:xfrm>
          <a:prstGeom prst="rect">
            <a:avLst/>
          </a:prstGeom>
          <a:noFill/>
        </p:spPr>
        <p:txBody>
          <a:bodyPr wrap="square" rtlCol="0">
            <a:spAutoFit/>
          </a:bodyPr>
          <a:lstStyle/>
          <a:p>
            <a:r>
              <a:rPr lang="nb-NO" sz="3600" dirty="0" smtClean="0"/>
              <a:t>Fokusere</a:t>
            </a:r>
            <a:endParaRPr lang="nb-NO" sz="3600" dirty="0"/>
          </a:p>
        </p:txBody>
      </p:sp>
    </p:spTree>
    <p:extLst>
      <p:ext uri="{BB962C8B-B14F-4D97-AF65-F5344CB8AC3E}">
        <p14:creationId xmlns:p14="http://schemas.microsoft.com/office/powerpoint/2010/main" val="20186789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Thomas Nordahl LP-konferanse Hamar 2015</a:t>
            </a:r>
            <a:endParaRPr lang="nb-NO" dirty="0"/>
          </a:p>
        </p:txBody>
      </p:sp>
      <p:pic>
        <p:nvPicPr>
          <p:cNvPr id="4" name="Plassholder for innhold 3"/>
          <p:cNvPicPr>
            <a:picLocks noGrp="1" noChangeAspect="1"/>
          </p:cNvPicPr>
          <p:nvPr>
            <p:ph idx="1"/>
          </p:nvPr>
        </p:nvPicPr>
        <p:blipFill>
          <a:blip r:embed="rId2"/>
          <a:stretch>
            <a:fillRect/>
          </a:stretch>
        </p:blipFill>
        <p:spPr>
          <a:xfrm>
            <a:off x="899592" y="1556792"/>
            <a:ext cx="7920880" cy="4525963"/>
          </a:xfrm>
          <a:prstGeom prst="rect">
            <a:avLst/>
          </a:prstGeom>
        </p:spPr>
      </p:pic>
      <p:sp>
        <p:nvSpPr>
          <p:cNvPr id="3" name="TekstSylinder 2"/>
          <p:cNvSpPr txBox="1"/>
          <p:nvPr/>
        </p:nvSpPr>
        <p:spPr>
          <a:xfrm>
            <a:off x="-36512" y="6082755"/>
            <a:ext cx="9180512" cy="646331"/>
          </a:xfrm>
          <a:prstGeom prst="rect">
            <a:avLst/>
          </a:prstGeom>
          <a:solidFill>
            <a:schemeClr val="accent6">
              <a:lumMod val="20000"/>
              <a:lumOff val="80000"/>
            </a:schemeClr>
          </a:solidFill>
        </p:spPr>
        <p:txBody>
          <a:bodyPr wrap="square" rtlCol="0">
            <a:spAutoFit/>
          </a:bodyPr>
          <a:lstStyle/>
          <a:p>
            <a:r>
              <a:rPr lang="nb-NO" dirty="0" smtClean="0"/>
              <a:t>Hvor lenge vil en </a:t>
            </a:r>
            <a:r>
              <a:rPr lang="nb-NO" b="1" dirty="0" smtClean="0"/>
              <a:t>dårlig lærer </a:t>
            </a:r>
            <a:r>
              <a:rPr lang="nb-NO" dirty="0" smtClean="0"/>
              <a:t>kunne få lov til å være dårlig på en god skole, når kjennetegnet på en god skole er at lærerne  utvikler seg gjennom et felles forpliktende løft?</a:t>
            </a:r>
            <a:endParaRPr lang="nb-NO" dirty="0"/>
          </a:p>
        </p:txBody>
      </p:sp>
    </p:spTree>
    <p:extLst>
      <p:ext uri="{BB962C8B-B14F-4D97-AF65-F5344CB8AC3E}">
        <p14:creationId xmlns:p14="http://schemas.microsoft.com/office/powerpoint/2010/main" val="25564473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683568" y="476672"/>
            <a:ext cx="7272808" cy="769441"/>
          </a:xfrm>
          <a:prstGeom prst="rect">
            <a:avLst/>
          </a:prstGeom>
          <a:solidFill>
            <a:srgbClr val="FFFF00"/>
          </a:solidFill>
        </p:spPr>
        <p:txBody>
          <a:bodyPr wrap="square" rtlCol="0">
            <a:spAutoFit/>
          </a:bodyPr>
          <a:lstStyle/>
          <a:p>
            <a:r>
              <a:rPr lang="nb-NO" sz="4400" dirty="0" smtClean="0"/>
              <a:t>Positiv fokus innebærer :</a:t>
            </a:r>
            <a:endParaRPr lang="nb-NO" sz="4400" dirty="0"/>
          </a:p>
        </p:txBody>
      </p:sp>
      <p:sp>
        <p:nvSpPr>
          <p:cNvPr id="3" name="Likebent trekant 2"/>
          <p:cNvSpPr/>
          <p:nvPr/>
        </p:nvSpPr>
        <p:spPr>
          <a:xfrm>
            <a:off x="2555776" y="2492896"/>
            <a:ext cx="3672408" cy="18722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TekstSylinder 3"/>
          <p:cNvSpPr txBox="1"/>
          <p:nvPr/>
        </p:nvSpPr>
        <p:spPr>
          <a:xfrm>
            <a:off x="2267744" y="1412776"/>
            <a:ext cx="5688632" cy="1200329"/>
          </a:xfrm>
          <a:prstGeom prst="rect">
            <a:avLst/>
          </a:prstGeom>
          <a:noFill/>
        </p:spPr>
        <p:txBody>
          <a:bodyPr wrap="square" rtlCol="0">
            <a:spAutoFit/>
          </a:bodyPr>
          <a:lstStyle/>
          <a:p>
            <a:r>
              <a:rPr lang="nb-NO" sz="3600" dirty="0" smtClean="0"/>
              <a:t>Konkret og fortjent </a:t>
            </a:r>
            <a:r>
              <a:rPr lang="nb-NO" sz="3600" b="1" dirty="0" smtClean="0"/>
              <a:t>ros </a:t>
            </a:r>
            <a:r>
              <a:rPr lang="nb-NO" sz="3600" dirty="0" smtClean="0"/>
              <a:t>og </a:t>
            </a:r>
            <a:r>
              <a:rPr lang="nb-NO" sz="3600" b="1" dirty="0" smtClean="0"/>
              <a:t>positive tilbakemeldinger</a:t>
            </a:r>
            <a:endParaRPr lang="nb-NO" sz="3600" b="1" dirty="0"/>
          </a:p>
        </p:txBody>
      </p:sp>
      <p:sp>
        <p:nvSpPr>
          <p:cNvPr id="5" name="TekstSylinder 4"/>
          <p:cNvSpPr txBox="1"/>
          <p:nvPr/>
        </p:nvSpPr>
        <p:spPr>
          <a:xfrm>
            <a:off x="5724128" y="4509120"/>
            <a:ext cx="3419872" cy="646331"/>
          </a:xfrm>
          <a:prstGeom prst="rect">
            <a:avLst/>
          </a:prstGeom>
          <a:noFill/>
        </p:spPr>
        <p:txBody>
          <a:bodyPr wrap="square" rtlCol="0">
            <a:spAutoFit/>
          </a:bodyPr>
          <a:lstStyle/>
          <a:p>
            <a:r>
              <a:rPr lang="nb-NO" sz="3600" b="1" dirty="0" smtClean="0"/>
              <a:t>Anerkjennelse</a:t>
            </a:r>
            <a:endParaRPr lang="nb-NO" sz="3600" b="1" dirty="0"/>
          </a:p>
        </p:txBody>
      </p:sp>
      <p:sp>
        <p:nvSpPr>
          <p:cNvPr id="6" name="TekstSylinder 5"/>
          <p:cNvSpPr txBox="1"/>
          <p:nvPr/>
        </p:nvSpPr>
        <p:spPr>
          <a:xfrm>
            <a:off x="5148064" y="5103674"/>
            <a:ext cx="3995936" cy="1754326"/>
          </a:xfrm>
          <a:prstGeom prst="rect">
            <a:avLst/>
          </a:prstGeom>
          <a:noFill/>
        </p:spPr>
        <p:txBody>
          <a:bodyPr wrap="square" rtlCol="0">
            <a:spAutoFit/>
          </a:bodyPr>
          <a:lstStyle/>
          <a:p>
            <a:r>
              <a:rPr lang="nb-NO" sz="3600" dirty="0" smtClean="0"/>
              <a:t>Se kvaliteter, la ungdom bidra, ta deres perspektiv.</a:t>
            </a:r>
            <a:endParaRPr lang="nb-NO" sz="3600" dirty="0"/>
          </a:p>
        </p:txBody>
      </p:sp>
      <p:sp>
        <p:nvSpPr>
          <p:cNvPr id="7" name="TekstSylinder 6"/>
          <p:cNvSpPr txBox="1"/>
          <p:nvPr/>
        </p:nvSpPr>
        <p:spPr>
          <a:xfrm>
            <a:off x="0" y="4365104"/>
            <a:ext cx="3851920" cy="1938992"/>
          </a:xfrm>
          <a:prstGeom prst="rect">
            <a:avLst/>
          </a:prstGeom>
          <a:noFill/>
        </p:spPr>
        <p:txBody>
          <a:bodyPr wrap="square" rtlCol="0">
            <a:spAutoFit/>
          </a:bodyPr>
          <a:lstStyle/>
          <a:p>
            <a:r>
              <a:rPr lang="nb-NO" sz="3600" b="1" dirty="0" smtClean="0"/>
              <a:t>Oppmuntring</a:t>
            </a:r>
          </a:p>
          <a:p>
            <a:endParaRPr lang="nb-NO" sz="2800" dirty="0" smtClean="0"/>
          </a:p>
          <a:p>
            <a:r>
              <a:rPr lang="nb-NO" sz="2800" dirty="0" smtClean="0"/>
              <a:t>Signalisere støtte og tro </a:t>
            </a:r>
            <a:r>
              <a:rPr lang="nb-NO" sz="2800" dirty="0" err="1" smtClean="0"/>
              <a:t>på.Bygge</a:t>
            </a:r>
            <a:r>
              <a:rPr lang="nb-NO" sz="2800" dirty="0" smtClean="0"/>
              <a:t> mulige selv.</a:t>
            </a:r>
            <a:endParaRPr lang="nb-NO" sz="2800" dirty="0"/>
          </a:p>
        </p:txBody>
      </p:sp>
    </p:spTree>
    <p:extLst>
      <p:ext uri="{BB962C8B-B14F-4D97-AF65-F5344CB8AC3E}">
        <p14:creationId xmlns:p14="http://schemas.microsoft.com/office/powerpoint/2010/main" val="20507822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kstSylinder 1"/>
          <p:cNvSpPr txBox="1">
            <a:spLocks noChangeArrowheads="1"/>
          </p:cNvSpPr>
          <p:nvPr/>
        </p:nvSpPr>
        <p:spPr bwMode="auto">
          <a:xfrm>
            <a:off x="395288" y="260350"/>
            <a:ext cx="8569325" cy="4619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ct val="0"/>
              </a:spcBef>
              <a:buClrTx/>
              <a:buSzTx/>
              <a:buFontTx/>
              <a:buNone/>
            </a:pPr>
            <a:r>
              <a:rPr lang="nb-NO" altLang="nb-NO" sz="2400">
                <a:solidFill>
                  <a:schemeClr val="tx1"/>
                </a:solidFill>
              </a:rPr>
              <a:t>Sammenhenger</a:t>
            </a:r>
          </a:p>
        </p:txBody>
      </p:sp>
      <p:sp>
        <p:nvSpPr>
          <p:cNvPr id="65539" name="Ellipse 2"/>
          <p:cNvSpPr>
            <a:spLocks noChangeArrowheads="1"/>
          </p:cNvSpPr>
          <p:nvPr/>
        </p:nvSpPr>
        <p:spPr bwMode="auto">
          <a:xfrm>
            <a:off x="395288" y="1268413"/>
            <a:ext cx="3600450" cy="1728787"/>
          </a:xfrm>
          <a:prstGeom prst="ellipse">
            <a:avLst/>
          </a:prstGeom>
          <a:solidFill>
            <a:srgbClr val="00B8FF"/>
          </a:solidFill>
          <a:ln w="9525" algn="ctr">
            <a:solidFill>
              <a:schemeClr val="tx1"/>
            </a:solidFill>
            <a:round/>
            <a:headEnd/>
            <a:tailEnd/>
          </a:ln>
        </p:spPr>
        <p:txBody>
          <a:bodyP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a:spcBef>
                <a:spcPct val="0"/>
              </a:spcBef>
              <a:buFont typeface="Times New Roman" panose="02020603050405020304" pitchFamily="18" charset="0"/>
              <a:buNone/>
            </a:pPr>
            <a:endParaRPr lang="nb-NO" altLang="nb-NO" sz="2400">
              <a:solidFill>
                <a:schemeClr val="bg1"/>
              </a:solidFill>
            </a:endParaRPr>
          </a:p>
        </p:txBody>
      </p:sp>
      <p:sp>
        <p:nvSpPr>
          <p:cNvPr id="65540" name="TekstSylinder 3"/>
          <p:cNvSpPr txBox="1">
            <a:spLocks noChangeArrowheads="1"/>
          </p:cNvSpPr>
          <p:nvPr/>
        </p:nvSpPr>
        <p:spPr bwMode="auto">
          <a:xfrm>
            <a:off x="755650" y="1844675"/>
            <a:ext cx="26638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ct val="0"/>
              </a:spcBef>
              <a:buClrTx/>
              <a:buSzTx/>
              <a:buFontTx/>
              <a:buNone/>
            </a:pPr>
            <a:r>
              <a:rPr lang="nb-NO" altLang="nb-NO" sz="2400">
                <a:solidFill>
                  <a:schemeClr val="bg1"/>
                </a:solidFill>
              </a:rPr>
              <a:t>Å oppleve aksept fra sine foreldre</a:t>
            </a:r>
          </a:p>
        </p:txBody>
      </p:sp>
      <p:sp>
        <p:nvSpPr>
          <p:cNvPr id="65541" name="Ellipse 4"/>
          <p:cNvSpPr>
            <a:spLocks noChangeArrowheads="1"/>
          </p:cNvSpPr>
          <p:nvPr/>
        </p:nvSpPr>
        <p:spPr bwMode="auto">
          <a:xfrm>
            <a:off x="395288" y="3716338"/>
            <a:ext cx="3744912" cy="2016125"/>
          </a:xfrm>
          <a:prstGeom prst="ellipse">
            <a:avLst/>
          </a:prstGeom>
          <a:solidFill>
            <a:srgbClr val="00B8FF"/>
          </a:solidFill>
          <a:ln w="9525" algn="ctr">
            <a:solidFill>
              <a:schemeClr val="tx1"/>
            </a:solidFill>
            <a:round/>
            <a:headEnd/>
            <a:tailEnd/>
          </a:ln>
        </p:spPr>
        <p:txBody>
          <a:bodyP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a:spcBef>
                <a:spcPct val="0"/>
              </a:spcBef>
              <a:buFont typeface="Times New Roman" panose="02020603050405020304" pitchFamily="18" charset="0"/>
              <a:buNone/>
            </a:pPr>
            <a:endParaRPr lang="nb-NO" altLang="nb-NO" sz="2400">
              <a:solidFill>
                <a:schemeClr val="bg1"/>
              </a:solidFill>
            </a:endParaRPr>
          </a:p>
        </p:txBody>
      </p:sp>
      <p:sp>
        <p:nvSpPr>
          <p:cNvPr id="65542" name="TekstSylinder 5"/>
          <p:cNvSpPr txBox="1">
            <a:spLocks noChangeArrowheads="1"/>
          </p:cNvSpPr>
          <p:nvPr/>
        </p:nvSpPr>
        <p:spPr bwMode="auto">
          <a:xfrm>
            <a:off x="900113" y="4292600"/>
            <a:ext cx="23764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ct val="0"/>
              </a:spcBef>
              <a:buClrTx/>
              <a:buSzTx/>
              <a:buFontTx/>
              <a:buNone/>
            </a:pPr>
            <a:r>
              <a:rPr lang="nb-NO" altLang="nb-NO" sz="2400">
                <a:solidFill>
                  <a:schemeClr val="bg1"/>
                </a:solidFill>
              </a:rPr>
              <a:t>Å oppleve støtte fra sine foreldre</a:t>
            </a:r>
          </a:p>
        </p:txBody>
      </p:sp>
      <p:cxnSp>
        <p:nvCxnSpPr>
          <p:cNvPr id="65543" name="Rett pil 7"/>
          <p:cNvCxnSpPr>
            <a:cxnSpLocks noChangeShapeType="1"/>
            <a:stCxn id="65541" idx="6"/>
          </p:cNvCxnSpPr>
          <p:nvPr/>
        </p:nvCxnSpPr>
        <p:spPr bwMode="auto">
          <a:xfrm flipV="1">
            <a:off x="4140200" y="3357563"/>
            <a:ext cx="1008063" cy="13668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5544" name="Rett pil 9"/>
          <p:cNvCxnSpPr>
            <a:cxnSpLocks noChangeShapeType="1"/>
            <a:stCxn id="65539" idx="6"/>
          </p:cNvCxnSpPr>
          <p:nvPr/>
        </p:nvCxnSpPr>
        <p:spPr bwMode="auto">
          <a:xfrm>
            <a:off x="3995738" y="2133600"/>
            <a:ext cx="1152525" cy="10080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5545" name="Rektangel 10"/>
          <p:cNvSpPr>
            <a:spLocks noChangeArrowheads="1"/>
          </p:cNvSpPr>
          <p:nvPr/>
        </p:nvSpPr>
        <p:spPr bwMode="auto">
          <a:xfrm>
            <a:off x="5580063" y="2133600"/>
            <a:ext cx="3384550" cy="2735263"/>
          </a:xfrm>
          <a:prstGeom prst="rect">
            <a:avLst/>
          </a:prstGeom>
          <a:solidFill>
            <a:srgbClr val="00B8FF"/>
          </a:solidFill>
          <a:ln w="9525" algn="ctr">
            <a:solidFill>
              <a:schemeClr val="tx1"/>
            </a:solidFill>
            <a:round/>
            <a:headEnd/>
            <a:tailEnd/>
          </a:ln>
        </p:spPr>
        <p:txBody>
          <a:bodyP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a:spcBef>
                <a:spcPct val="0"/>
              </a:spcBef>
              <a:buFont typeface="Times New Roman" panose="02020603050405020304" pitchFamily="18" charset="0"/>
              <a:buNone/>
            </a:pPr>
            <a:endParaRPr lang="nb-NO" altLang="nb-NO" sz="2400">
              <a:solidFill>
                <a:schemeClr val="bg1"/>
              </a:solidFill>
            </a:endParaRPr>
          </a:p>
        </p:txBody>
      </p:sp>
      <p:sp>
        <p:nvSpPr>
          <p:cNvPr id="65546" name="TekstSylinder 11"/>
          <p:cNvSpPr txBox="1">
            <a:spLocks noChangeArrowheads="1"/>
          </p:cNvSpPr>
          <p:nvPr/>
        </p:nvSpPr>
        <p:spPr bwMode="auto">
          <a:xfrm>
            <a:off x="5724525" y="2260600"/>
            <a:ext cx="324008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ct val="0"/>
              </a:spcBef>
              <a:buClrTx/>
              <a:buSzTx/>
              <a:buFontTx/>
              <a:buNone/>
            </a:pPr>
            <a:r>
              <a:rPr lang="nb-NO" altLang="nb-NO" sz="3600">
                <a:solidFill>
                  <a:schemeClr val="bg1"/>
                </a:solidFill>
              </a:rPr>
              <a:t>Å oppleve seg akseptert av jevnaldrende</a:t>
            </a:r>
          </a:p>
        </p:txBody>
      </p:sp>
      <p:sp>
        <p:nvSpPr>
          <p:cNvPr id="65547" name="TekstSylinder 12"/>
          <p:cNvSpPr txBox="1">
            <a:spLocks noChangeArrowheads="1"/>
          </p:cNvSpPr>
          <p:nvPr/>
        </p:nvSpPr>
        <p:spPr bwMode="auto">
          <a:xfrm>
            <a:off x="4140200" y="1844675"/>
            <a:ext cx="1008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ct val="0"/>
              </a:spcBef>
              <a:buClrTx/>
              <a:buSzTx/>
              <a:buFontTx/>
              <a:buNone/>
            </a:pPr>
            <a:r>
              <a:rPr lang="nb-NO" altLang="nb-NO" sz="2400">
                <a:solidFill>
                  <a:schemeClr val="tx1"/>
                </a:solidFill>
              </a:rPr>
              <a:t>.13*</a:t>
            </a:r>
          </a:p>
        </p:txBody>
      </p:sp>
      <p:sp>
        <p:nvSpPr>
          <p:cNvPr id="65548" name="TekstSylinder 13"/>
          <p:cNvSpPr txBox="1">
            <a:spLocks noChangeArrowheads="1"/>
          </p:cNvSpPr>
          <p:nvPr/>
        </p:nvSpPr>
        <p:spPr bwMode="auto">
          <a:xfrm>
            <a:off x="3635375" y="3357563"/>
            <a:ext cx="10080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ct val="0"/>
              </a:spcBef>
              <a:buClrTx/>
              <a:buSzTx/>
              <a:buFontTx/>
              <a:buNone/>
            </a:pPr>
            <a:r>
              <a:rPr lang="nb-NO" altLang="nb-NO" sz="2400">
                <a:solidFill>
                  <a:schemeClr val="tx1"/>
                </a:solidFill>
              </a:rPr>
              <a:t>.17*</a:t>
            </a:r>
          </a:p>
        </p:txBody>
      </p:sp>
      <p:sp>
        <p:nvSpPr>
          <p:cNvPr id="65549" name="TekstSylinder 1"/>
          <p:cNvSpPr txBox="1">
            <a:spLocks noChangeArrowheads="1"/>
          </p:cNvSpPr>
          <p:nvPr/>
        </p:nvSpPr>
        <p:spPr bwMode="auto">
          <a:xfrm>
            <a:off x="6227763" y="5229225"/>
            <a:ext cx="19446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8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DejaVu Sans"/>
                <a:cs typeface="DejaVu Sans"/>
              </a:defRPr>
            </a:lvl1pPr>
            <a:lvl2pPr marL="742950" indent="-285750">
              <a:lnSpc>
                <a:spcPct val="68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DejaVu Sans"/>
                <a:cs typeface="DejaVu Sans"/>
              </a:defRPr>
            </a:lvl2pPr>
            <a:lvl3pPr marL="1143000" indent="-228600">
              <a:lnSpc>
                <a:spcPct val="68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DejaVu Sans"/>
                <a:cs typeface="DejaVu Sans"/>
              </a:defRPr>
            </a:lvl3pPr>
            <a:lvl4pPr marL="16002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4pPr>
            <a:lvl5pPr marL="2057400" indent="-228600">
              <a:lnSpc>
                <a:spcPct val="68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5pPr>
            <a:lvl6pPr marL="25146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6pPr>
            <a:lvl7pPr marL="29718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7pPr>
            <a:lvl8pPr marL="34290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8pPr>
            <a:lvl9pPr marL="3886200" indent="-228600" defTabSz="449263" eaLnBrk="0" fontAlgn="base" hangingPunct="0">
              <a:lnSpc>
                <a:spcPct val="6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DejaVu Sans"/>
                <a:cs typeface="DejaVu Sans"/>
              </a:defRPr>
            </a:lvl9pPr>
          </a:lstStyle>
          <a:p>
            <a:pPr eaLnBrk="1" hangingPunct="1">
              <a:lnSpc>
                <a:spcPct val="100000"/>
              </a:lnSpc>
              <a:spcBef>
                <a:spcPct val="0"/>
              </a:spcBef>
              <a:buClrTx/>
              <a:buSzTx/>
              <a:buFontTx/>
              <a:buNone/>
            </a:pPr>
            <a:r>
              <a:rPr lang="nb-NO" altLang="nb-NO" sz="1000">
                <a:solidFill>
                  <a:schemeClr val="tx1"/>
                </a:solidFill>
              </a:rPr>
              <a:t>Ref. Inge Bø: Hva betyr det for ungdom å oppleve sosial støtte,HIS  2003</a:t>
            </a:r>
          </a:p>
        </p:txBody>
      </p:sp>
    </p:spTree>
    <p:extLst>
      <p:ext uri="{BB962C8B-B14F-4D97-AF65-F5344CB8AC3E}">
        <p14:creationId xmlns:p14="http://schemas.microsoft.com/office/powerpoint/2010/main" val="8888232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tel 1"/>
          <p:cNvSpPr>
            <a:spLocks noGrp="1"/>
          </p:cNvSpPr>
          <p:nvPr>
            <p:ph type="title"/>
          </p:nvPr>
        </p:nvSpPr>
        <p:spPr>
          <a:xfrm>
            <a:off x="611560" y="0"/>
            <a:ext cx="7766050" cy="1428750"/>
          </a:xfrm>
        </p:spPr>
        <p:txBody>
          <a:bodyPr>
            <a:normAutofit fontScale="90000"/>
          </a:bodyPr>
          <a:lstStyle/>
          <a:p>
            <a:r>
              <a:rPr lang="nb-NO" altLang="nb-NO" dirty="0" smtClean="0"/>
              <a:t>Autoritetsperspektivet i oppdragelse. </a:t>
            </a:r>
            <a:r>
              <a:rPr lang="nb-NO" altLang="nb-NO" sz="1000" dirty="0" smtClean="0"/>
              <a:t>Ref. </a:t>
            </a:r>
            <a:r>
              <a:rPr lang="nb-NO" altLang="nb-NO" sz="1000" dirty="0" err="1" smtClean="0"/>
              <a:t>Baumrind,D</a:t>
            </a:r>
            <a:r>
              <a:rPr lang="nb-NO" altLang="nb-NO" sz="1000" dirty="0" smtClean="0"/>
              <a:t> 1991</a:t>
            </a:r>
          </a:p>
        </p:txBody>
      </p:sp>
      <p:cxnSp>
        <p:nvCxnSpPr>
          <p:cNvPr id="5" name="Rett pil 4"/>
          <p:cNvCxnSpPr/>
          <p:nvPr/>
        </p:nvCxnSpPr>
        <p:spPr>
          <a:xfrm>
            <a:off x="1835150" y="3933825"/>
            <a:ext cx="40322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Rett pil 6"/>
          <p:cNvCxnSpPr/>
          <p:nvPr/>
        </p:nvCxnSpPr>
        <p:spPr>
          <a:xfrm flipV="1">
            <a:off x="3708400" y="2276475"/>
            <a:ext cx="0" cy="3744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97" name="TekstSylinder 9"/>
          <p:cNvSpPr txBox="1">
            <a:spLocks noChangeArrowheads="1"/>
          </p:cNvSpPr>
          <p:nvPr/>
        </p:nvSpPr>
        <p:spPr bwMode="auto">
          <a:xfrm>
            <a:off x="2843213" y="1844675"/>
            <a:ext cx="2952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har char="•"/>
              <a:defRPr sz="3200">
                <a:solidFill>
                  <a:srgbClr val="000000"/>
                </a:solidFill>
                <a:latin typeface="Times New Roman" pitchFamily="18" charset="0"/>
                <a:ea typeface="DejaVu Sans"/>
                <a:cs typeface="DejaVu Sans"/>
              </a:defRPr>
            </a:lvl1pPr>
            <a:lvl2pPr marL="742950" indent="-285750">
              <a:spcBef>
                <a:spcPts val="700"/>
              </a:spcBef>
              <a:buChar char="–"/>
              <a:defRPr sz="2800">
                <a:solidFill>
                  <a:srgbClr val="000000"/>
                </a:solidFill>
                <a:latin typeface="Times New Roman" pitchFamily="18" charset="0"/>
                <a:ea typeface="DejaVu Sans"/>
                <a:cs typeface="DejaVu Sans"/>
              </a:defRPr>
            </a:lvl2pPr>
            <a:lvl3pPr marL="1143000" indent="-228600">
              <a:spcBef>
                <a:spcPts val="600"/>
              </a:spcBef>
              <a:buChar char="•"/>
              <a:defRPr sz="2400">
                <a:solidFill>
                  <a:srgbClr val="000000"/>
                </a:solidFill>
                <a:latin typeface="Times New Roman" pitchFamily="18" charset="0"/>
                <a:ea typeface="DejaVu Sans"/>
                <a:cs typeface="DejaVu Sans"/>
              </a:defRPr>
            </a:lvl3pPr>
            <a:lvl4pPr marL="1600200" indent="-228600">
              <a:spcBef>
                <a:spcPts val="500"/>
              </a:spcBef>
              <a:buChar char="–"/>
              <a:defRPr sz="2000">
                <a:solidFill>
                  <a:srgbClr val="000000"/>
                </a:solidFill>
                <a:latin typeface="Times New Roman" pitchFamily="18" charset="0"/>
                <a:ea typeface="DejaVu Sans"/>
                <a:cs typeface="DejaVu Sans"/>
              </a:defRPr>
            </a:lvl4pPr>
            <a:lvl5pPr marL="2057400" indent="-228600">
              <a:spcBef>
                <a:spcPts val="500"/>
              </a:spcBef>
              <a:buChar char="»"/>
              <a:defRPr sz="2000">
                <a:solidFill>
                  <a:srgbClr val="000000"/>
                </a:solidFill>
                <a:latin typeface="Times New Roman" pitchFamily="18" charset="0"/>
                <a:ea typeface="DejaVu Sans"/>
                <a:cs typeface="DejaVu Sans"/>
              </a:defRPr>
            </a:lvl5pPr>
            <a:lvl6pPr marL="25146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6pPr>
            <a:lvl7pPr marL="29718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7pPr>
            <a:lvl8pPr marL="34290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8pPr>
            <a:lvl9pPr marL="38862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9pPr>
          </a:lstStyle>
          <a:p>
            <a:pPr eaLnBrk="1" hangingPunct="1">
              <a:spcBef>
                <a:spcPct val="0"/>
              </a:spcBef>
              <a:buFont typeface="Times New Roman" pitchFamily="18" charset="0"/>
              <a:buNone/>
            </a:pPr>
            <a:r>
              <a:rPr lang="nb-NO" altLang="nb-NO" sz="2400">
                <a:solidFill>
                  <a:srgbClr val="FF0000"/>
                </a:solidFill>
                <a:latin typeface="Arial" pitchFamily="34" charset="0"/>
              </a:rPr>
              <a:t>Kontroll</a:t>
            </a:r>
          </a:p>
        </p:txBody>
      </p:sp>
      <p:sp>
        <p:nvSpPr>
          <p:cNvPr id="8198" name="TekstSylinder 10"/>
          <p:cNvSpPr txBox="1">
            <a:spLocks noChangeArrowheads="1"/>
          </p:cNvSpPr>
          <p:nvPr/>
        </p:nvSpPr>
        <p:spPr bwMode="auto">
          <a:xfrm>
            <a:off x="2843213" y="6092825"/>
            <a:ext cx="3168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har char="•"/>
              <a:defRPr sz="3200">
                <a:solidFill>
                  <a:srgbClr val="000000"/>
                </a:solidFill>
                <a:latin typeface="Times New Roman" pitchFamily="18" charset="0"/>
                <a:ea typeface="DejaVu Sans"/>
                <a:cs typeface="DejaVu Sans"/>
              </a:defRPr>
            </a:lvl1pPr>
            <a:lvl2pPr marL="742950" indent="-285750">
              <a:spcBef>
                <a:spcPts val="700"/>
              </a:spcBef>
              <a:buChar char="–"/>
              <a:defRPr sz="2800">
                <a:solidFill>
                  <a:srgbClr val="000000"/>
                </a:solidFill>
                <a:latin typeface="Times New Roman" pitchFamily="18" charset="0"/>
                <a:ea typeface="DejaVu Sans"/>
                <a:cs typeface="DejaVu Sans"/>
              </a:defRPr>
            </a:lvl2pPr>
            <a:lvl3pPr marL="1143000" indent="-228600">
              <a:spcBef>
                <a:spcPts val="600"/>
              </a:spcBef>
              <a:buChar char="•"/>
              <a:defRPr sz="2400">
                <a:solidFill>
                  <a:srgbClr val="000000"/>
                </a:solidFill>
                <a:latin typeface="Times New Roman" pitchFamily="18" charset="0"/>
                <a:ea typeface="DejaVu Sans"/>
                <a:cs typeface="DejaVu Sans"/>
              </a:defRPr>
            </a:lvl3pPr>
            <a:lvl4pPr marL="1600200" indent="-228600">
              <a:spcBef>
                <a:spcPts val="500"/>
              </a:spcBef>
              <a:buChar char="–"/>
              <a:defRPr sz="2000">
                <a:solidFill>
                  <a:srgbClr val="000000"/>
                </a:solidFill>
                <a:latin typeface="Times New Roman" pitchFamily="18" charset="0"/>
                <a:ea typeface="DejaVu Sans"/>
                <a:cs typeface="DejaVu Sans"/>
              </a:defRPr>
            </a:lvl4pPr>
            <a:lvl5pPr marL="2057400" indent="-228600">
              <a:spcBef>
                <a:spcPts val="500"/>
              </a:spcBef>
              <a:buChar char="»"/>
              <a:defRPr sz="2000">
                <a:solidFill>
                  <a:srgbClr val="000000"/>
                </a:solidFill>
                <a:latin typeface="Times New Roman" pitchFamily="18" charset="0"/>
                <a:ea typeface="DejaVu Sans"/>
                <a:cs typeface="DejaVu Sans"/>
              </a:defRPr>
            </a:lvl5pPr>
            <a:lvl6pPr marL="25146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6pPr>
            <a:lvl7pPr marL="29718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7pPr>
            <a:lvl8pPr marL="34290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8pPr>
            <a:lvl9pPr marL="38862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9pPr>
          </a:lstStyle>
          <a:p>
            <a:pPr eaLnBrk="1" hangingPunct="1">
              <a:spcBef>
                <a:spcPct val="0"/>
              </a:spcBef>
              <a:buFont typeface="Times New Roman" pitchFamily="18" charset="0"/>
              <a:buNone/>
            </a:pPr>
            <a:r>
              <a:rPr lang="nb-NO" altLang="nb-NO" sz="2400">
                <a:solidFill>
                  <a:srgbClr val="FF0000"/>
                </a:solidFill>
                <a:latin typeface="Arial" pitchFamily="34" charset="0"/>
              </a:rPr>
              <a:t>Fravær av kontroll</a:t>
            </a:r>
          </a:p>
        </p:txBody>
      </p:sp>
      <p:sp>
        <p:nvSpPr>
          <p:cNvPr id="8199" name="TekstSylinder 11"/>
          <p:cNvSpPr txBox="1">
            <a:spLocks noChangeArrowheads="1"/>
          </p:cNvSpPr>
          <p:nvPr/>
        </p:nvSpPr>
        <p:spPr bwMode="auto">
          <a:xfrm>
            <a:off x="6011863" y="3716338"/>
            <a:ext cx="2232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har char="•"/>
              <a:defRPr sz="3200">
                <a:solidFill>
                  <a:srgbClr val="000000"/>
                </a:solidFill>
                <a:latin typeface="Times New Roman" pitchFamily="18" charset="0"/>
                <a:ea typeface="DejaVu Sans"/>
                <a:cs typeface="DejaVu Sans"/>
              </a:defRPr>
            </a:lvl1pPr>
            <a:lvl2pPr marL="742950" indent="-285750">
              <a:spcBef>
                <a:spcPts val="700"/>
              </a:spcBef>
              <a:buChar char="–"/>
              <a:defRPr sz="2800">
                <a:solidFill>
                  <a:srgbClr val="000000"/>
                </a:solidFill>
                <a:latin typeface="Times New Roman" pitchFamily="18" charset="0"/>
                <a:ea typeface="DejaVu Sans"/>
                <a:cs typeface="DejaVu Sans"/>
              </a:defRPr>
            </a:lvl2pPr>
            <a:lvl3pPr marL="1143000" indent="-228600">
              <a:spcBef>
                <a:spcPts val="600"/>
              </a:spcBef>
              <a:buChar char="•"/>
              <a:defRPr sz="2400">
                <a:solidFill>
                  <a:srgbClr val="000000"/>
                </a:solidFill>
                <a:latin typeface="Times New Roman" pitchFamily="18" charset="0"/>
                <a:ea typeface="DejaVu Sans"/>
                <a:cs typeface="DejaVu Sans"/>
              </a:defRPr>
            </a:lvl3pPr>
            <a:lvl4pPr marL="1600200" indent="-228600">
              <a:spcBef>
                <a:spcPts val="500"/>
              </a:spcBef>
              <a:buChar char="–"/>
              <a:defRPr sz="2000">
                <a:solidFill>
                  <a:srgbClr val="000000"/>
                </a:solidFill>
                <a:latin typeface="Times New Roman" pitchFamily="18" charset="0"/>
                <a:ea typeface="DejaVu Sans"/>
                <a:cs typeface="DejaVu Sans"/>
              </a:defRPr>
            </a:lvl4pPr>
            <a:lvl5pPr marL="2057400" indent="-228600">
              <a:spcBef>
                <a:spcPts val="500"/>
              </a:spcBef>
              <a:buChar char="»"/>
              <a:defRPr sz="2000">
                <a:solidFill>
                  <a:srgbClr val="000000"/>
                </a:solidFill>
                <a:latin typeface="Times New Roman" pitchFamily="18" charset="0"/>
                <a:ea typeface="DejaVu Sans"/>
                <a:cs typeface="DejaVu Sans"/>
              </a:defRPr>
            </a:lvl5pPr>
            <a:lvl6pPr marL="25146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6pPr>
            <a:lvl7pPr marL="29718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7pPr>
            <a:lvl8pPr marL="34290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8pPr>
            <a:lvl9pPr marL="38862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9pPr>
          </a:lstStyle>
          <a:p>
            <a:pPr eaLnBrk="1" hangingPunct="1">
              <a:spcBef>
                <a:spcPct val="0"/>
              </a:spcBef>
              <a:buFont typeface="Times New Roman" pitchFamily="18" charset="0"/>
              <a:buNone/>
            </a:pPr>
            <a:r>
              <a:rPr lang="nb-NO" altLang="nb-NO" sz="2400">
                <a:solidFill>
                  <a:srgbClr val="FF0000"/>
                </a:solidFill>
                <a:latin typeface="Arial" pitchFamily="34" charset="0"/>
              </a:rPr>
              <a:t>Varme</a:t>
            </a:r>
          </a:p>
        </p:txBody>
      </p:sp>
      <p:sp>
        <p:nvSpPr>
          <p:cNvPr id="8200" name="TekstSylinder 12"/>
          <p:cNvSpPr txBox="1">
            <a:spLocks noChangeArrowheads="1"/>
          </p:cNvSpPr>
          <p:nvPr/>
        </p:nvSpPr>
        <p:spPr bwMode="auto">
          <a:xfrm>
            <a:off x="0" y="3644900"/>
            <a:ext cx="2303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har char="•"/>
              <a:defRPr sz="3200">
                <a:solidFill>
                  <a:srgbClr val="000000"/>
                </a:solidFill>
                <a:latin typeface="Times New Roman" pitchFamily="18" charset="0"/>
                <a:ea typeface="DejaVu Sans"/>
                <a:cs typeface="DejaVu Sans"/>
              </a:defRPr>
            </a:lvl1pPr>
            <a:lvl2pPr marL="742950" indent="-285750">
              <a:spcBef>
                <a:spcPts val="700"/>
              </a:spcBef>
              <a:buChar char="–"/>
              <a:defRPr sz="2800">
                <a:solidFill>
                  <a:srgbClr val="000000"/>
                </a:solidFill>
                <a:latin typeface="Times New Roman" pitchFamily="18" charset="0"/>
                <a:ea typeface="DejaVu Sans"/>
                <a:cs typeface="DejaVu Sans"/>
              </a:defRPr>
            </a:lvl2pPr>
            <a:lvl3pPr marL="1143000" indent="-228600">
              <a:spcBef>
                <a:spcPts val="600"/>
              </a:spcBef>
              <a:buChar char="•"/>
              <a:defRPr sz="2400">
                <a:solidFill>
                  <a:srgbClr val="000000"/>
                </a:solidFill>
                <a:latin typeface="Times New Roman" pitchFamily="18" charset="0"/>
                <a:ea typeface="DejaVu Sans"/>
                <a:cs typeface="DejaVu Sans"/>
              </a:defRPr>
            </a:lvl3pPr>
            <a:lvl4pPr marL="1600200" indent="-228600">
              <a:spcBef>
                <a:spcPts val="500"/>
              </a:spcBef>
              <a:buChar char="–"/>
              <a:defRPr sz="2000">
                <a:solidFill>
                  <a:srgbClr val="000000"/>
                </a:solidFill>
                <a:latin typeface="Times New Roman" pitchFamily="18" charset="0"/>
                <a:ea typeface="DejaVu Sans"/>
                <a:cs typeface="DejaVu Sans"/>
              </a:defRPr>
            </a:lvl4pPr>
            <a:lvl5pPr marL="2057400" indent="-228600">
              <a:spcBef>
                <a:spcPts val="500"/>
              </a:spcBef>
              <a:buChar char="»"/>
              <a:defRPr sz="2000">
                <a:solidFill>
                  <a:srgbClr val="000000"/>
                </a:solidFill>
                <a:latin typeface="Times New Roman" pitchFamily="18" charset="0"/>
                <a:ea typeface="DejaVu Sans"/>
                <a:cs typeface="DejaVu Sans"/>
              </a:defRPr>
            </a:lvl5pPr>
            <a:lvl6pPr marL="25146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6pPr>
            <a:lvl7pPr marL="29718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7pPr>
            <a:lvl8pPr marL="34290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8pPr>
            <a:lvl9pPr marL="38862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9pPr>
          </a:lstStyle>
          <a:p>
            <a:pPr eaLnBrk="1" hangingPunct="1">
              <a:spcBef>
                <a:spcPct val="0"/>
              </a:spcBef>
              <a:buFont typeface="Times New Roman" pitchFamily="18" charset="0"/>
              <a:buNone/>
            </a:pPr>
            <a:r>
              <a:rPr lang="nb-NO" altLang="nb-NO" sz="2400">
                <a:solidFill>
                  <a:srgbClr val="FF0000"/>
                </a:solidFill>
                <a:latin typeface="Arial" pitchFamily="34" charset="0"/>
              </a:rPr>
              <a:t>Fravær av</a:t>
            </a:r>
          </a:p>
          <a:p>
            <a:pPr eaLnBrk="1" hangingPunct="1">
              <a:spcBef>
                <a:spcPct val="0"/>
              </a:spcBef>
              <a:buFont typeface="Times New Roman" pitchFamily="18" charset="0"/>
              <a:buNone/>
            </a:pPr>
            <a:r>
              <a:rPr lang="nb-NO" altLang="nb-NO" sz="2400">
                <a:solidFill>
                  <a:srgbClr val="FF0000"/>
                </a:solidFill>
                <a:latin typeface="Arial" pitchFamily="34" charset="0"/>
              </a:rPr>
              <a:t>varme og omtanke</a:t>
            </a:r>
          </a:p>
        </p:txBody>
      </p:sp>
      <p:sp>
        <p:nvSpPr>
          <p:cNvPr id="8201" name="TekstSylinder 13"/>
          <p:cNvSpPr txBox="1">
            <a:spLocks noChangeArrowheads="1"/>
          </p:cNvSpPr>
          <p:nvPr/>
        </p:nvSpPr>
        <p:spPr bwMode="auto">
          <a:xfrm>
            <a:off x="1258888" y="2565400"/>
            <a:ext cx="23764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har char="•"/>
              <a:defRPr sz="3200">
                <a:solidFill>
                  <a:srgbClr val="000000"/>
                </a:solidFill>
                <a:latin typeface="Times New Roman" pitchFamily="18" charset="0"/>
                <a:ea typeface="DejaVu Sans"/>
                <a:cs typeface="DejaVu Sans"/>
              </a:defRPr>
            </a:lvl1pPr>
            <a:lvl2pPr marL="742950" indent="-285750">
              <a:spcBef>
                <a:spcPts val="700"/>
              </a:spcBef>
              <a:buChar char="–"/>
              <a:defRPr sz="2800">
                <a:solidFill>
                  <a:srgbClr val="000000"/>
                </a:solidFill>
                <a:latin typeface="Times New Roman" pitchFamily="18" charset="0"/>
                <a:ea typeface="DejaVu Sans"/>
                <a:cs typeface="DejaVu Sans"/>
              </a:defRPr>
            </a:lvl2pPr>
            <a:lvl3pPr marL="1143000" indent="-228600">
              <a:spcBef>
                <a:spcPts val="600"/>
              </a:spcBef>
              <a:buChar char="•"/>
              <a:defRPr sz="2400">
                <a:solidFill>
                  <a:srgbClr val="000000"/>
                </a:solidFill>
                <a:latin typeface="Times New Roman" pitchFamily="18" charset="0"/>
                <a:ea typeface="DejaVu Sans"/>
                <a:cs typeface="DejaVu Sans"/>
              </a:defRPr>
            </a:lvl3pPr>
            <a:lvl4pPr marL="1600200" indent="-228600">
              <a:spcBef>
                <a:spcPts val="500"/>
              </a:spcBef>
              <a:buChar char="–"/>
              <a:defRPr sz="2000">
                <a:solidFill>
                  <a:srgbClr val="000000"/>
                </a:solidFill>
                <a:latin typeface="Times New Roman" pitchFamily="18" charset="0"/>
                <a:ea typeface="DejaVu Sans"/>
                <a:cs typeface="DejaVu Sans"/>
              </a:defRPr>
            </a:lvl4pPr>
            <a:lvl5pPr marL="2057400" indent="-228600">
              <a:spcBef>
                <a:spcPts val="500"/>
              </a:spcBef>
              <a:buChar char="»"/>
              <a:defRPr sz="2000">
                <a:solidFill>
                  <a:srgbClr val="000000"/>
                </a:solidFill>
                <a:latin typeface="Times New Roman" pitchFamily="18" charset="0"/>
                <a:ea typeface="DejaVu Sans"/>
                <a:cs typeface="DejaVu Sans"/>
              </a:defRPr>
            </a:lvl5pPr>
            <a:lvl6pPr marL="25146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6pPr>
            <a:lvl7pPr marL="29718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7pPr>
            <a:lvl8pPr marL="34290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8pPr>
            <a:lvl9pPr marL="38862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9pPr>
          </a:lstStyle>
          <a:p>
            <a:pPr eaLnBrk="1" hangingPunct="1">
              <a:spcBef>
                <a:spcPct val="0"/>
              </a:spcBef>
              <a:buFont typeface="Times New Roman" pitchFamily="18" charset="0"/>
              <a:buNone/>
            </a:pPr>
            <a:r>
              <a:rPr lang="nb-NO" altLang="nb-NO" sz="3600">
                <a:solidFill>
                  <a:schemeClr val="tx1"/>
                </a:solidFill>
                <a:latin typeface="Arial" pitchFamily="34" charset="0"/>
              </a:rPr>
              <a:t>Autoritær</a:t>
            </a:r>
          </a:p>
        </p:txBody>
      </p:sp>
      <p:sp>
        <p:nvSpPr>
          <p:cNvPr id="8202" name="TekstSylinder 14"/>
          <p:cNvSpPr txBox="1">
            <a:spLocks noChangeArrowheads="1"/>
          </p:cNvSpPr>
          <p:nvPr/>
        </p:nvSpPr>
        <p:spPr bwMode="auto">
          <a:xfrm>
            <a:off x="3924300" y="2636838"/>
            <a:ext cx="30241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har char="•"/>
              <a:defRPr sz="3200">
                <a:solidFill>
                  <a:srgbClr val="000000"/>
                </a:solidFill>
                <a:latin typeface="Times New Roman" pitchFamily="18" charset="0"/>
                <a:ea typeface="DejaVu Sans"/>
                <a:cs typeface="DejaVu Sans"/>
              </a:defRPr>
            </a:lvl1pPr>
            <a:lvl2pPr marL="742950" indent="-285750">
              <a:spcBef>
                <a:spcPts val="700"/>
              </a:spcBef>
              <a:buChar char="–"/>
              <a:defRPr sz="2800">
                <a:solidFill>
                  <a:srgbClr val="000000"/>
                </a:solidFill>
                <a:latin typeface="Times New Roman" pitchFamily="18" charset="0"/>
                <a:ea typeface="DejaVu Sans"/>
                <a:cs typeface="DejaVu Sans"/>
              </a:defRPr>
            </a:lvl2pPr>
            <a:lvl3pPr marL="1143000" indent="-228600">
              <a:spcBef>
                <a:spcPts val="600"/>
              </a:spcBef>
              <a:buChar char="•"/>
              <a:defRPr sz="2400">
                <a:solidFill>
                  <a:srgbClr val="000000"/>
                </a:solidFill>
                <a:latin typeface="Times New Roman" pitchFamily="18" charset="0"/>
                <a:ea typeface="DejaVu Sans"/>
                <a:cs typeface="DejaVu Sans"/>
              </a:defRPr>
            </a:lvl3pPr>
            <a:lvl4pPr marL="1600200" indent="-228600">
              <a:spcBef>
                <a:spcPts val="500"/>
              </a:spcBef>
              <a:buChar char="–"/>
              <a:defRPr sz="2000">
                <a:solidFill>
                  <a:srgbClr val="000000"/>
                </a:solidFill>
                <a:latin typeface="Times New Roman" pitchFamily="18" charset="0"/>
                <a:ea typeface="DejaVu Sans"/>
                <a:cs typeface="DejaVu Sans"/>
              </a:defRPr>
            </a:lvl4pPr>
            <a:lvl5pPr marL="2057400" indent="-228600">
              <a:spcBef>
                <a:spcPts val="500"/>
              </a:spcBef>
              <a:buChar char="»"/>
              <a:defRPr sz="2000">
                <a:solidFill>
                  <a:srgbClr val="000000"/>
                </a:solidFill>
                <a:latin typeface="Times New Roman" pitchFamily="18" charset="0"/>
                <a:ea typeface="DejaVu Sans"/>
                <a:cs typeface="DejaVu Sans"/>
              </a:defRPr>
            </a:lvl5pPr>
            <a:lvl6pPr marL="25146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6pPr>
            <a:lvl7pPr marL="29718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7pPr>
            <a:lvl8pPr marL="34290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8pPr>
            <a:lvl9pPr marL="38862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9pPr>
          </a:lstStyle>
          <a:p>
            <a:pPr eaLnBrk="1" hangingPunct="1">
              <a:spcBef>
                <a:spcPct val="0"/>
              </a:spcBef>
              <a:buFont typeface="Times New Roman" pitchFamily="18" charset="0"/>
              <a:buNone/>
            </a:pPr>
            <a:r>
              <a:rPr lang="nb-NO" altLang="nb-NO" sz="4800" dirty="0">
                <a:solidFill>
                  <a:schemeClr val="tx1"/>
                </a:solidFill>
                <a:latin typeface="Arial" pitchFamily="34" charset="0"/>
              </a:rPr>
              <a:t>Autoritativ</a:t>
            </a:r>
          </a:p>
        </p:txBody>
      </p:sp>
      <p:sp>
        <p:nvSpPr>
          <p:cNvPr id="8203" name="TekstSylinder 15"/>
          <p:cNvSpPr txBox="1">
            <a:spLocks noChangeArrowheads="1"/>
          </p:cNvSpPr>
          <p:nvPr/>
        </p:nvSpPr>
        <p:spPr bwMode="auto">
          <a:xfrm>
            <a:off x="3995738" y="4652963"/>
            <a:ext cx="3240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har char="•"/>
              <a:defRPr sz="3200">
                <a:solidFill>
                  <a:srgbClr val="000000"/>
                </a:solidFill>
                <a:latin typeface="Times New Roman" pitchFamily="18" charset="0"/>
                <a:ea typeface="DejaVu Sans"/>
                <a:cs typeface="DejaVu Sans"/>
              </a:defRPr>
            </a:lvl1pPr>
            <a:lvl2pPr marL="742950" indent="-285750">
              <a:spcBef>
                <a:spcPts val="700"/>
              </a:spcBef>
              <a:buChar char="–"/>
              <a:defRPr sz="2800">
                <a:solidFill>
                  <a:srgbClr val="000000"/>
                </a:solidFill>
                <a:latin typeface="Times New Roman" pitchFamily="18" charset="0"/>
                <a:ea typeface="DejaVu Sans"/>
                <a:cs typeface="DejaVu Sans"/>
              </a:defRPr>
            </a:lvl2pPr>
            <a:lvl3pPr marL="1143000" indent="-228600">
              <a:spcBef>
                <a:spcPts val="600"/>
              </a:spcBef>
              <a:buChar char="•"/>
              <a:defRPr sz="2400">
                <a:solidFill>
                  <a:srgbClr val="000000"/>
                </a:solidFill>
                <a:latin typeface="Times New Roman" pitchFamily="18" charset="0"/>
                <a:ea typeface="DejaVu Sans"/>
                <a:cs typeface="DejaVu Sans"/>
              </a:defRPr>
            </a:lvl3pPr>
            <a:lvl4pPr marL="1600200" indent="-228600">
              <a:spcBef>
                <a:spcPts val="500"/>
              </a:spcBef>
              <a:buChar char="–"/>
              <a:defRPr sz="2000">
                <a:solidFill>
                  <a:srgbClr val="000000"/>
                </a:solidFill>
                <a:latin typeface="Times New Roman" pitchFamily="18" charset="0"/>
                <a:ea typeface="DejaVu Sans"/>
                <a:cs typeface="DejaVu Sans"/>
              </a:defRPr>
            </a:lvl4pPr>
            <a:lvl5pPr marL="2057400" indent="-228600">
              <a:spcBef>
                <a:spcPts val="500"/>
              </a:spcBef>
              <a:buChar char="»"/>
              <a:defRPr sz="2000">
                <a:solidFill>
                  <a:srgbClr val="000000"/>
                </a:solidFill>
                <a:latin typeface="Times New Roman" pitchFamily="18" charset="0"/>
                <a:ea typeface="DejaVu Sans"/>
                <a:cs typeface="DejaVu Sans"/>
              </a:defRPr>
            </a:lvl5pPr>
            <a:lvl6pPr marL="25146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6pPr>
            <a:lvl7pPr marL="29718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7pPr>
            <a:lvl8pPr marL="34290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8pPr>
            <a:lvl9pPr marL="38862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9pPr>
          </a:lstStyle>
          <a:p>
            <a:pPr eaLnBrk="1" hangingPunct="1">
              <a:spcBef>
                <a:spcPct val="0"/>
              </a:spcBef>
              <a:buFont typeface="Times New Roman" pitchFamily="18" charset="0"/>
              <a:buNone/>
            </a:pPr>
            <a:r>
              <a:rPr lang="nb-NO" altLang="nb-NO" sz="2400">
                <a:solidFill>
                  <a:schemeClr val="tx1"/>
                </a:solidFill>
                <a:latin typeface="Arial" pitchFamily="34" charset="0"/>
              </a:rPr>
              <a:t>Ettergivende</a:t>
            </a:r>
          </a:p>
        </p:txBody>
      </p:sp>
      <p:sp>
        <p:nvSpPr>
          <p:cNvPr id="8204" name="TekstSylinder 16"/>
          <p:cNvSpPr txBox="1">
            <a:spLocks noChangeArrowheads="1"/>
          </p:cNvSpPr>
          <p:nvPr/>
        </p:nvSpPr>
        <p:spPr bwMode="auto">
          <a:xfrm>
            <a:off x="900113" y="4699000"/>
            <a:ext cx="24495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har char="•"/>
              <a:defRPr sz="3200">
                <a:solidFill>
                  <a:srgbClr val="000000"/>
                </a:solidFill>
                <a:latin typeface="Times New Roman" pitchFamily="18" charset="0"/>
                <a:ea typeface="DejaVu Sans"/>
                <a:cs typeface="DejaVu Sans"/>
              </a:defRPr>
            </a:lvl1pPr>
            <a:lvl2pPr marL="742950" indent="-285750">
              <a:spcBef>
                <a:spcPts val="700"/>
              </a:spcBef>
              <a:buChar char="–"/>
              <a:defRPr sz="2800">
                <a:solidFill>
                  <a:srgbClr val="000000"/>
                </a:solidFill>
                <a:latin typeface="Times New Roman" pitchFamily="18" charset="0"/>
                <a:ea typeface="DejaVu Sans"/>
                <a:cs typeface="DejaVu Sans"/>
              </a:defRPr>
            </a:lvl2pPr>
            <a:lvl3pPr marL="1143000" indent="-228600">
              <a:spcBef>
                <a:spcPts val="600"/>
              </a:spcBef>
              <a:buChar char="•"/>
              <a:defRPr sz="2400">
                <a:solidFill>
                  <a:srgbClr val="000000"/>
                </a:solidFill>
                <a:latin typeface="Times New Roman" pitchFamily="18" charset="0"/>
                <a:ea typeface="DejaVu Sans"/>
                <a:cs typeface="DejaVu Sans"/>
              </a:defRPr>
            </a:lvl3pPr>
            <a:lvl4pPr marL="1600200" indent="-228600">
              <a:spcBef>
                <a:spcPts val="500"/>
              </a:spcBef>
              <a:buChar char="–"/>
              <a:defRPr sz="2000">
                <a:solidFill>
                  <a:srgbClr val="000000"/>
                </a:solidFill>
                <a:latin typeface="Times New Roman" pitchFamily="18" charset="0"/>
                <a:ea typeface="DejaVu Sans"/>
                <a:cs typeface="DejaVu Sans"/>
              </a:defRPr>
            </a:lvl4pPr>
            <a:lvl5pPr marL="2057400" indent="-228600">
              <a:spcBef>
                <a:spcPts val="500"/>
              </a:spcBef>
              <a:buChar char="»"/>
              <a:defRPr sz="2000">
                <a:solidFill>
                  <a:srgbClr val="000000"/>
                </a:solidFill>
                <a:latin typeface="Times New Roman" pitchFamily="18" charset="0"/>
                <a:ea typeface="DejaVu Sans"/>
                <a:cs typeface="DejaVu Sans"/>
              </a:defRPr>
            </a:lvl5pPr>
            <a:lvl6pPr marL="25146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6pPr>
            <a:lvl7pPr marL="29718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7pPr>
            <a:lvl8pPr marL="34290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8pPr>
            <a:lvl9pPr marL="38862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9pPr>
          </a:lstStyle>
          <a:p>
            <a:pPr eaLnBrk="1" hangingPunct="1">
              <a:spcBef>
                <a:spcPct val="0"/>
              </a:spcBef>
              <a:buFont typeface="Times New Roman" pitchFamily="18" charset="0"/>
              <a:buNone/>
            </a:pPr>
            <a:r>
              <a:rPr lang="nb-NO" altLang="nb-NO" sz="2400" dirty="0">
                <a:solidFill>
                  <a:schemeClr val="tx1"/>
                </a:solidFill>
                <a:latin typeface="Arial" pitchFamily="34" charset="0"/>
              </a:rPr>
              <a:t>Forsømmende/ Neglisjerende</a:t>
            </a:r>
          </a:p>
        </p:txBody>
      </p:sp>
      <p:cxnSp>
        <p:nvCxnSpPr>
          <p:cNvPr id="14" name="Rett pil 13"/>
          <p:cNvCxnSpPr/>
          <p:nvPr/>
        </p:nvCxnSpPr>
        <p:spPr>
          <a:xfrm flipH="1" flipV="1">
            <a:off x="1908175" y="2276475"/>
            <a:ext cx="431800" cy="360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06" name="TekstSylinder 14"/>
          <p:cNvSpPr txBox="1">
            <a:spLocks noChangeArrowheads="1"/>
          </p:cNvSpPr>
          <p:nvPr/>
        </p:nvSpPr>
        <p:spPr bwMode="auto">
          <a:xfrm>
            <a:off x="107950" y="1341438"/>
            <a:ext cx="22320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har char="•"/>
              <a:defRPr sz="3200">
                <a:solidFill>
                  <a:srgbClr val="000000"/>
                </a:solidFill>
                <a:latin typeface="Times New Roman" pitchFamily="18" charset="0"/>
                <a:ea typeface="DejaVu Sans"/>
                <a:cs typeface="DejaVu Sans"/>
              </a:defRPr>
            </a:lvl1pPr>
            <a:lvl2pPr marL="742950" indent="-285750">
              <a:spcBef>
                <a:spcPts val="700"/>
              </a:spcBef>
              <a:buChar char="–"/>
              <a:defRPr sz="2800">
                <a:solidFill>
                  <a:srgbClr val="000000"/>
                </a:solidFill>
                <a:latin typeface="Times New Roman" pitchFamily="18" charset="0"/>
                <a:ea typeface="DejaVu Sans"/>
                <a:cs typeface="DejaVu Sans"/>
              </a:defRPr>
            </a:lvl2pPr>
            <a:lvl3pPr marL="1143000" indent="-228600">
              <a:spcBef>
                <a:spcPts val="600"/>
              </a:spcBef>
              <a:buChar char="•"/>
              <a:defRPr sz="2400">
                <a:solidFill>
                  <a:srgbClr val="000000"/>
                </a:solidFill>
                <a:latin typeface="Times New Roman" pitchFamily="18" charset="0"/>
                <a:ea typeface="DejaVu Sans"/>
                <a:cs typeface="DejaVu Sans"/>
              </a:defRPr>
            </a:lvl3pPr>
            <a:lvl4pPr marL="1600200" indent="-228600">
              <a:spcBef>
                <a:spcPts val="500"/>
              </a:spcBef>
              <a:buChar char="–"/>
              <a:defRPr sz="2000">
                <a:solidFill>
                  <a:srgbClr val="000000"/>
                </a:solidFill>
                <a:latin typeface="Times New Roman" pitchFamily="18" charset="0"/>
                <a:ea typeface="DejaVu Sans"/>
                <a:cs typeface="DejaVu Sans"/>
              </a:defRPr>
            </a:lvl4pPr>
            <a:lvl5pPr marL="2057400" indent="-228600">
              <a:spcBef>
                <a:spcPts val="500"/>
              </a:spcBef>
              <a:buChar char="»"/>
              <a:defRPr sz="2000">
                <a:solidFill>
                  <a:srgbClr val="000000"/>
                </a:solidFill>
                <a:latin typeface="Times New Roman" pitchFamily="18" charset="0"/>
                <a:ea typeface="DejaVu Sans"/>
                <a:cs typeface="DejaVu Sans"/>
              </a:defRPr>
            </a:lvl5pPr>
            <a:lvl6pPr marL="25146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6pPr>
            <a:lvl7pPr marL="29718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7pPr>
            <a:lvl8pPr marL="34290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8pPr>
            <a:lvl9pPr marL="38862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9pPr>
          </a:lstStyle>
          <a:p>
            <a:pPr eaLnBrk="1" hangingPunct="1">
              <a:spcBef>
                <a:spcPct val="0"/>
              </a:spcBef>
              <a:buFont typeface="Times New Roman" pitchFamily="18" charset="0"/>
              <a:buNone/>
            </a:pPr>
            <a:r>
              <a:rPr lang="nb-NO" altLang="nb-NO" sz="2400">
                <a:solidFill>
                  <a:srgbClr val="FF0000"/>
                </a:solidFill>
                <a:latin typeface="Arial" pitchFamily="34" charset="0"/>
              </a:rPr>
              <a:t>Ca 15% av </a:t>
            </a:r>
            <a:r>
              <a:rPr lang="nb-NO" altLang="nb-NO" sz="2400">
                <a:solidFill>
                  <a:schemeClr val="tx1"/>
                </a:solidFill>
                <a:latin typeface="Arial" pitchFamily="34" charset="0"/>
              </a:rPr>
              <a:t>oppdragere  har en autoritær stil</a:t>
            </a:r>
          </a:p>
        </p:txBody>
      </p:sp>
      <p:sp>
        <p:nvSpPr>
          <p:cNvPr id="8207" name="TekstSylinder 15"/>
          <p:cNvSpPr txBox="1">
            <a:spLocks noChangeArrowheads="1"/>
          </p:cNvSpPr>
          <p:nvPr/>
        </p:nvSpPr>
        <p:spPr bwMode="auto">
          <a:xfrm>
            <a:off x="5580063" y="5229225"/>
            <a:ext cx="2232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har char="•"/>
              <a:defRPr sz="3200">
                <a:solidFill>
                  <a:srgbClr val="000000"/>
                </a:solidFill>
                <a:latin typeface="Times New Roman" pitchFamily="18" charset="0"/>
                <a:ea typeface="DejaVu Sans"/>
                <a:cs typeface="DejaVu Sans"/>
              </a:defRPr>
            </a:lvl1pPr>
            <a:lvl2pPr marL="742950" indent="-285750">
              <a:spcBef>
                <a:spcPts val="700"/>
              </a:spcBef>
              <a:buChar char="–"/>
              <a:defRPr sz="2800">
                <a:solidFill>
                  <a:srgbClr val="000000"/>
                </a:solidFill>
                <a:latin typeface="Times New Roman" pitchFamily="18" charset="0"/>
                <a:ea typeface="DejaVu Sans"/>
                <a:cs typeface="DejaVu Sans"/>
              </a:defRPr>
            </a:lvl2pPr>
            <a:lvl3pPr marL="1143000" indent="-228600">
              <a:spcBef>
                <a:spcPts val="600"/>
              </a:spcBef>
              <a:buChar char="•"/>
              <a:defRPr sz="2400">
                <a:solidFill>
                  <a:srgbClr val="000000"/>
                </a:solidFill>
                <a:latin typeface="Times New Roman" pitchFamily="18" charset="0"/>
                <a:ea typeface="DejaVu Sans"/>
                <a:cs typeface="DejaVu Sans"/>
              </a:defRPr>
            </a:lvl3pPr>
            <a:lvl4pPr marL="1600200" indent="-228600">
              <a:spcBef>
                <a:spcPts val="500"/>
              </a:spcBef>
              <a:buChar char="–"/>
              <a:defRPr sz="2000">
                <a:solidFill>
                  <a:srgbClr val="000000"/>
                </a:solidFill>
                <a:latin typeface="Times New Roman" pitchFamily="18" charset="0"/>
                <a:ea typeface="DejaVu Sans"/>
                <a:cs typeface="DejaVu Sans"/>
              </a:defRPr>
            </a:lvl4pPr>
            <a:lvl5pPr marL="2057400" indent="-228600">
              <a:spcBef>
                <a:spcPts val="500"/>
              </a:spcBef>
              <a:buChar char="»"/>
              <a:defRPr sz="2000">
                <a:solidFill>
                  <a:srgbClr val="000000"/>
                </a:solidFill>
                <a:latin typeface="Times New Roman" pitchFamily="18" charset="0"/>
                <a:ea typeface="DejaVu Sans"/>
                <a:cs typeface="DejaVu Sans"/>
              </a:defRPr>
            </a:lvl5pPr>
            <a:lvl6pPr marL="25146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6pPr>
            <a:lvl7pPr marL="29718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7pPr>
            <a:lvl8pPr marL="34290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8pPr>
            <a:lvl9pPr marL="38862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9pPr>
          </a:lstStyle>
          <a:p>
            <a:pPr eaLnBrk="1" hangingPunct="1">
              <a:spcBef>
                <a:spcPct val="0"/>
              </a:spcBef>
              <a:buFont typeface="Times New Roman" pitchFamily="18" charset="0"/>
              <a:buNone/>
            </a:pPr>
            <a:r>
              <a:rPr lang="nb-NO" altLang="nb-NO" sz="2400">
                <a:solidFill>
                  <a:schemeClr val="tx1"/>
                </a:solidFill>
                <a:latin typeface="Arial" pitchFamily="34" charset="0"/>
              </a:rPr>
              <a:t>20%</a:t>
            </a:r>
          </a:p>
        </p:txBody>
      </p:sp>
      <p:sp>
        <p:nvSpPr>
          <p:cNvPr id="8208" name="TekstSylinder 16"/>
          <p:cNvSpPr txBox="1">
            <a:spLocks noChangeArrowheads="1"/>
          </p:cNvSpPr>
          <p:nvPr/>
        </p:nvSpPr>
        <p:spPr bwMode="auto">
          <a:xfrm>
            <a:off x="6208713" y="2379663"/>
            <a:ext cx="18002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har char="•"/>
              <a:defRPr sz="3200">
                <a:solidFill>
                  <a:srgbClr val="000000"/>
                </a:solidFill>
                <a:latin typeface="Times New Roman" pitchFamily="18" charset="0"/>
                <a:ea typeface="DejaVu Sans"/>
                <a:cs typeface="DejaVu Sans"/>
              </a:defRPr>
            </a:lvl1pPr>
            <a:lvl2pPr marL="742950" indent="-285750">
              <a:spcBef>
                <a:spcPts val="700"/>
              </a:spcBef>
              <a:buChar char="–"/>
              <a:defRPr sz="2800">
                <a:solidFill>
                  <a:srgbClr val="000000"/>
                </a:solidFill>
                <a:latin typeface="Times New Roman" pitchFamily="18" charset="0"/>
                <a:ea typeface="DejaVu Sans"/>
                <a:cs typeface="DejaVu Sans"/>
              </a:defRPr>
            </a:lvl2pPr>
            <a:lvl3pPr marL="1143000" indent="-228600">
              <a:spcBef>
                <a:spcPts val="600"/>
              </a:spcBef>
              <a:buChar char="•"/>
              <a:defRPr sz="2400">
                <a:solidFill>
                  <a:srgbClr val="000000"/>
                </a:solidFill>
                <a:latin typeface="Times New Roman" pitchFamily="18" charset="0"/>
                <a:ea typeface="DejaVu Sans"/>
                <a:cs typeface="DejaVu Sans"/>
              </a:defRPr>
            </a:lvl3pPr>
            <a:lvl4pPr marL="1600200" indent="-228600">
              <a:spcBef>
                <a:spcPts val="500"/>
              </a:spcBef>
              <a:buChar char="–"/>
              <a:defRPr sz="2000">
                <a:solidFill>
                  <a:srgbClr val="000000"/>
                </a:solidFill>
                <a:latin typeface="Times New Roman" pitchFamily="18" charset="0"/>
                <a:ea typeface="DejaVu Sans"/>
                <a:cs typeface="DejaVu Sans"/>
              </a:defRPr>
            </a:lvl4pPr>
            <a:lvl5pPr marL="2057400" indent="-228600">
              <a:spcBef>
                <a:spcPts val="500"/>
              </a:spcBef>
              <a:buChar char="»"/>
              <a:defRPr sz="2000">
                <a:solidFill>
                  <a:srgbClr val="000000"/>
                </a:solidFill>
                <a:latin typeface="Times New Roman" pitchFamily="18" charset="0"/>
                <a:ea typeface="DejaVu Sans"/>
                <a:cs typeface="DejaVu Sans"/>
              </a:defRPr>
            </a:lvl5pPr>
            <a:lvl6pPr marL="25146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6pPr>
            <a:lvl7pPr marL="29718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7pPr>
            <a:lvl8pPr marL="34290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8pPr>
            <a:lvl9pPr marL="38862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9pPr>
          </a:lstStyle>
          <a:p>
            <a:pPr eaLnBrk="1" hangingPunct="1">
              <a:spcBef>
                <a:spcPct val="0"/>
              </a:spcBef>
              <a:buFont typeface="Times New Roman" pitchFamily="18" charset="0"/>
              <a:buNone/>
            </a:pPr>
            <a:r>
              <a:rPr lang="nb-NO" altLang="nb-NO" sz="2400">
                <a:solidFill>
                  <a:schemeClr val="tx1"/>
                </a:solidFill>
                <a:latin typeface="Arial" pitchFamily="34" charset="0"/>
              </a:rPr>
              <a:t>30%</a:t>
            </a:r>
          </a:p>
        </p:txBody>
      </p:sp>
      <p:sp>
        <p:nvSpPr>
          <p:cNvPr id="8209" name="TekstSylinder 17"/>
          <p:cNvSpPr txBox="1">
            <a:spLocks noChangeArrowheads="1"/>
          </p:cNvSpPr>
          <p:nvPr/>
        </p:nvSpPr>
        <p:spPr bwMode="auto">
          <a:xfrm>
            <a:off x="1230313" y="5547519"/>
            <a:ext cx="1657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har char="•"/>
              <a:defRPr sz="3200">
                <a:solidFill>
                  <a:srgbClr val="000000"/>
                </a:solidFill>
                <a:latin typeface="Times New Roman" pitchFamily="18" charset="0"/>
                <a:ea typeface="DejaVu Sans"/>
                <a:cs typeface="DejaVu Sans"/>
              </a:defRPr>
            </a:lvl1pPr>
            <a:lvl2pPr marL="742950" indent="-285750">
              <a:spcBef>
                <a:spcPts val="700"/>
              </a:spcBef>
              <a:buChar char="–"/>
              <a:defRPr sz="2800">
                <a:solidFill>
                  <a:srgbClr val="000000"/>
                </a:solidFill>
                <a:latin typeface="Times New Roman" pitchFamily="18" charset="0"/>
                <a:ea typeface="DejaVu Sans"/>
                <a:cs typeface="DejaVu Sans"/>
              </a:defRPr>
            </a:lvl2pPr>
            <a:lvl3pPr marL="1143000" indent="-228600">
              <a:spcBef>
                <a:spcPts val="600"/>
              </a:spcBef>
              <a:buChar char="•"/>
              <a:defRPr sz="2400">
                <a:solidFill>
                  <a:srgbClr val="000000"/>
                </a:solidFill>
                <a:latin typeface="Times New Roman" pitchFamily="18" charset="0"/>
                <a:ea typeface="DejaVu Sans"/>
                <a:cs typeface="DejaVu Sans"/>
              </a:defRPr>
            </a:lvl3pPr>
            <a:lvl4pPr marL="1600200" indent="-228600">
              <a:spcBef>
                <a:spcPts val="500"/>
              </a:spcBef>
              <a:buChar char="–"/>
              <a:defRPr sz="2000">
                <a:solidFill>
                  <a:srgbClr val="000000"/>
                </a:solidFill>
                <a:latin typeface="Times New Roman" pitchFamily="18" charset="0"/>
                <a:ea typeface="DejaVu Sans"/>
                <a:cs typeface="DejaVu Sans"/>
              </a:defRPr>
            </a:lvl4pPr>
            <a:lvl5pPr marL="2057400" indent="-228600">
              <a:spcBef>
                <a:spcPts val="500"/>
              </a:spcBef>
              <a:buChar char="»"/>
              <a:defRPr sz="2000">
                <a:solidFill>
                  <a:srgbClr val="000000"/>
                </a:solidFill>
                <a:latin typeface="Times New Roman" pitchFamily="18" charset="0"/>
                <a:ea typeface="DejaVu Sans"/>
                <a:cs typeface="DejaVu Sans"/>
              </a:defRPr>
            </a:lvl5pPr>
            <a:lvl6pPr marL="25146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6pPr>
            <a:lvl7pPr marL="29718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7pPr>
            <a:lvl8pPr marL="34290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8pPr>
            <a:lvl9pPr marL="38862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9pPr>
          </a:lstStyle>
          <a:p>
            <a:pPr eaLnBrk="1" hangingPunct="1">
              <a:spcBef>
                <a:spcPct val="0"/>
              </a:spcBef>
              <a:buFont typeface="Times New Roman" pitchFamily="18" charset="0"/>
              <a:buNone/>
            </a:pPr>
            <a:r>
              <a:rPr lang="nb-NO" altLang="nb-NO" sz="2400" dirty="0">
                <a:solidFill>
                  <a:schemeClr val="tx1"/>
                </a:solidFill>
                <a:latin typeface="Arial" pitchFamily="34" charset="0"/>
              </a:rPr>
              <a:t>30%</a:t>
            </a:r>
          </a:p>
        </p:txBody>
      </p:sp>
      <p:sp>
        <p:nvSpPr>
          <p:cNvPr id="8210" name="TekstSylinder 18"/>
          <p:cNvSpPr txBox="1">
            <a:spLocks noChangeArrowheads="1"/>
          </p:cNvSpPr>
          <p:nvPr/>
        </p:nvSpPr>
        <p:spPr bwMode="auto">
          <a:xfrm>
            <a:off x="6875463" y="5732463"/>
            <a:ext cx="2268537"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har char="•"/>
              <a:defRPr sz="3200">
                <a:solidFill>
                  <a:srgbClr val="000000"/>
                </a:solidFill>
                <a:latin typeface="Times New Roman" pitchFamily="18" charset="0"/>
                <a:ea typeface="DejaVu Sans"/>
                <a:cs typeface="DejaVu Sans"/>
              </a:defRPr>
            </a:lvl1pPr>
            <a:lvl2pPr marL="742950" indent="-285750">
              <a:spcBef>
                <a:spcPts val="700"/>
              </a:spcBef>
              <a:buChar char="–"/>
              <a:defRPr sz="2800">
                <a:solidFill>
                  <a:srgbClr val="000000"/>
                </a:solidFill>
                <a:latin typeface="Times New Roman" pitchFamily="18" charset="0"/>
                <a:ea typeface="DejaVu Sans"/>
                <a:cs typeface="DejaVu Sans"/>
              </a:defRPr>
            </a:lvl2pPr>
            <a:lvl3pPr marL="1143000" indent="-228600">
              <a:spcBef>
                <a:spcPts val="600"/>
              </a:spcBef>
              <a:buChar char="•"/>
              <a:defRPr sz="2400">
                <a:solidFill>
                  <a:srgbClr val="000000"/>
                </a:solidFill>
                <a:latin typeface="Times New Roman" pitchFamily="18" charset="0"/>
                <a:ea typeface="DejaVu Sans"/>
                <a:cs typeface="DejaVu Sans"/>
              </a:defRPr>
            </a:lvl3pPr>
            <a:lvl4pPr marL="1600200" indent="-228600">
              <a:spcBef>
                <a:spcPts val="500"/>
              </a:spcBef>
              <a:buChar char="–"/>
              <a:defRPr sz="2000">
                <a:solidFill>
                  <a:srgbClr val="000000"/>
                </a:solidFill>
                <a:latin typeface="Times New Roman" pitchFamily="18" charset="0"/>
                <a:ea typeface="DejaVu Sans"/>
                <a:cs typeface="DejaVu Sans"/>
              </a:defRPr>
            </a:lvl4pPr>
            <a:lvl5pPr marL="2057400" indent="-228600">
              <a:spcBef>
                <a:spcPts val="500"/>
              </a:spcBef>
              <a:buChar char="»"/>
              <a:defRPr sz="2000">
                <a:solidFill>
                  <a:srgbClr val="000000"/>
                </a:solidFill>
                <a:latin typeface="Times New Roman" pitchFamily="18" charset="0"/>
                <a:ea typeface="DejaVu Sans"/>
                <a:cs typeface="DejaVu Sans"/>
              </a:defRPr>
            </a:lvl5pPr>
            <a:lvl6pPr marL="25146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6pPr>
            <a:lvl7pPr marL="29718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7pPr>
            <a:lvl8pPr marL="34290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8pPr>
            <a:lvl9pPr marL="3886200" indent="-228600" defTabSz="449263" eaLnBrk="0" fontAlgn="base" hangingPunct="0">
              <a:lnSpc>
                <a:spcPct val="74000"/>
              </a:lnSpc>
              <a:spcBef>
                <a:spcPts val="500"/>
              </a:spcBef>
              <a:spcAft>
                <a:spcPct val="0"/>
              </a:spcAft>
              <a:buClr>
                <a:srgbClr val="000000"/>
              </a:buClr>
              <a:buSzPct val="100000"/>
              <a:buFont typeface="Times New Roman" pitchFamily="18" charset="0"/>
              <a:buChar char="»"/>
              <a:defRPr sz="2000">
                <a:solidFill>
                  <a:srgbClr val="000000"/>
                </a:solidFill>
                <a:latin typeface="Times New Roman" pitchFamily="18" charset="0"/>
                <a:ea typeface="DejaVu Sans"/>
                <a:cs typeface="DejaVu Sans"/>
              </a:defRPr>
            </a:lvl9pPr>
          </a:lstStyle>
          <a:p>
            <a:pPr eaLnBrk="1" hangingPunct="1">
              <a:spcBef>
                <a:spcPct val="0"/>
              </a:spcBef>
              <a:buFont typeface="Times New Roman" pitchFamily="18" charset="0"/>
              <a:buNone/>
            </a:pPr>
            <a:r>
              <a:rPr lang="nb-NO" altLang="nb-NO" sz="1400">
                <a:solidFill>
                  <a:schemeClr val="tx1"/>
                </a:solidFill>
                <a:latin typeface="Arial" pitchFamily="34" charset="0"/>
              </a:rPr>
              <a:t>% andel er hentet fra psykolog Peder Kjøs</a:t>
            </a:r>
          </a:p>
        </p:txBody>
      </p:sp>
      <p:cxnSp>
        <p:nvCxnSpPr>
          <p:cNvPr id="8211" name="Rett pil 2"/>
          <p:cNvCxnSpPr>
            <a:cxnSpLocks noChangeShapeType="1"/>
            <a:stCxn id="8201" idx="2"/>
          </p:cNvCxnSpPr>
          <p:nvPr/>
        </p:nvCxnSpPr>
        <p:spPr bwMode="auto">
          <a:xfrm flipH="1">
            <a:off x="1908175" y="3070225"/>
            <a:ext cx="539750" cy="12207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 name="Rett pil 2"/>
          <p:cNvCxnSpPr/>
          <p:nvPr/>
        </p:nvCxnSpPr>
        <p:spPr>
          <a:xfrm flipV="1">
            <a:off x="4769643" y="1816984"/>
            <a:ext cx="1692275" cy="792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ekstSylinder 3"/>
          <p:cNvSpPr txBox="1"/>
          <p:nvPr/>
        </p:nvSpPr>
        <p:spPr>
          <a:xfrm>
            <a:off x="6635750" y="1187451"/>
            <a:ext cx="2304256" cy="1200329"/>
          </a:xfrm>
          <a:prstGeom prst="rect">
            <a:avLst/>
          </a:prstGeom>
          <a:noFill/>
        </p:spPr>
        <p:txBody>
          <a:bodyPr wrap="square" rtlCol="0">
            <a:spAutoFit/>
          </a:bodyPr>
          <a:lstStyle/>
          <a:p>
            <a:r>
              <a:rPr lang="nb-NO" dirty="0" smtClean="0"/>
              <a:t>Selv sier over 60% av foreldrene selv at de er autoritative i sin oppdragelse</a:t>
            </a:r>
            <a:endParaRPr lang="nb-NO" dirty="0"/>
          </a:p>
        </p:txBody>
      </p:sp>
    </p:spTree>
    <p:extLst>
      <p:ext uri="{BB962C8B-B14F-4D97-AF65-F5344CB8AC3E}">
        <p14:creationId xmlns:p14="http://schemas.microsoft.com/office/powerpoint/2010/main" val="5674400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251520" y="260648"/>
            <a:ext cx="9073008" cy="646331"/>
          </a:xfrm>
          <a:prstGeom prst="rect">
            <a:avLst/>
          </a:prstGeom>
          <a:noFill/>
        </p:spPr>
        <p:txBody>
          <a:bodyPr wrap="square" rtlCol="0">
            <a:spAutoFit/>
          </a:bodyPr>
          <a:lstStyle/>
          <a:p>
            <a:r>
              <a:rPr lang="nb-NO" sz="3600" dirty="0" smtClean="0"/>
              <a:t>Hva modelleres sterkest ( fra foreldre til barn) ?</a:t>
            </a:r>
            <a:endParaRPr lang="nb-NO" sz="3600" dirty="0"/>
          </a:p>
        </p:txBody>
      </p:sp>
      <p:sp>
        <p:nvSpPr>
          <p:cNvPr id="3" name="TekstSylinder 2"/>
          <p:cNvSpPr txBox="1"/>
          <p:nvPr/>
        </p:nvSpPr>
        <p:spPr>
          <a:xfrm>
            <a:off x="223012" y="1772816"/>
            <a:ext cx="8496944" cy="3970318"/>
          </a:xfrm>
          <a:prstGeom prst="rect">
            <a:avLst/>
          </a:prstGeom>
          <a:noFill/>
        </p:spPr>
        <p:txBody>
          <a:bodyPr wrap="square" rtlCol="0">
            <a:spAutoFit/>
          </a:bodyPr>
          <a:lstStyle/>
          <a:p>
            <a:pPr marL="742950" indent="-742950">
              <a:buAutoNum type="arabicPeriod"/>
            </a:pPr>
            <a:r>
              <a:rPr lang="nb-NO" sz="3600" dirty="0" smtClean="0"/>
              <a:t>Våre vennskap og sosiale nettverk.</a:t>
            </a:r>
          </a:p>
          <a:p>
            <a:pPr marL="742950" indent="-742950">
              <a:buAutoNum type="arabicPeriod"/>
            </a:pPr>
            <a:r>
              <a:rPr lang="nb-NO" sz="3600" dirty="0" smtClean="0"/>
              <a:t>Vår livsanskuelse ( positiv tenkning, positivt selvbilde og selvverd)</a:t>
            </a:r>
          </a:p>
          <a:p>
            <a:pPr marL="742950" indent="-742950">
              <a:buAutoNum type="arabicPeriod"/>
            </a:pPr>
            <a:r>
              <a:rPr lang="nb-NO" sz="3600" dirty="0" smtClean="0"/>
              <a:t>Vår måte å løse problemer, vansker og  takle utfordringer. ( emosjonsfokuserte eller problemfokuserte)</a:t>
            </a:r>
          </a:p>
          <a:p>
            <a:pPr marL="742950" indent="-742950">
              <a:buAutoNum type="arabicPeriod"/>
            </a:pPr>
            <a:r>
              <a:rPr lang="nb-NO" sz="3600" dirty="0" smtClean="0"/>
              <a:t>Vår kommunikasjonsform</a:t>
            </a:r>
            <a:endParaRPr lang="nb-NO" sz="3600" dirty="0"/>
          </a:p>
        </p:txBody>
      </p:sp>
    </p:spTree>
    <p:extLst>
      <p:ext uri="{BB962C8B-B14F-4D97-AF65-F5344CB8AC3E}">
        <p14:creationId xmlns:p14="http://schemas.microsoft.com/office/powerpoint/2010/main" val="25066273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nb-NO" smtClean="0"/>
              <a:t>Foreldrerolle</a:t>
            </a:r>
          </a:p>
        </p:txBody>
      </p:sp>
      <p:sp>
        <p:nvSpPr>
          <p:cNvPr id="35843" name="Rectangle 3"/>
          <p:cNvSpPr>
            <a:spLocks noChangeArrowheads="1"/>
          </p:cNvSpPr>
          <p:nvPr/>
        </p:nvSpPr>
        <p:spPr bwMode="auto">
          <a:xfrm>
            <a:off x="179388" y="1700213"/>
            <a:ext cx="3960812" cy="2305050"/>
          </a:xfrm>
          <a:prstGeom prst="rect">
            <a:avLst/>
          </a:prstGeom>
          <a:solidFill>
            <a:srgbClr val="FFCC99"/>
          </a:solidFill>
          <a:ln w="9525">
            <a:solidFill>
              <a:schemeClr val="tx1"/>
            </a:solidFill>
            <a:miter lim="800000"/>
            <a:headEnd/>
            <a:tailEnd/>
          </a:ln>
        </p:spPr>
        <p:txBody>
          <a:bodyPr wrap="none" anchor="ctr"/>
          <a:lstStyle/>
          <a:p>
            <a:endParaRPr lang="nb-NO"/>
          </a:p>
        </p:txBody>
      </p:sp>
      <p:sp>
        <p:nvSpPr>
          <p:cNvPr id="35844" name="Rectangle 4"/>
          <p:cNvSpPr>
            <a:spLocks noChangeArrowheads="1"/>
          </p:cNvSpPr>
          <p:nvPr/>
        </p:nvSpPr>
        <p:spPr bwMode="auto">
          <a:xfrm>
            <a:off x="4427538" y="1700213"/>
            <a:ext cx="3960812" cy="2305050"/>
          </a:xfrm>
          <a:prstGeom prst="rect">
            <a:avLst/>
          </a:prstGeom>
          <a:solidFill>
            <a:srgbClr val="FF99CC"/>
          </a:solidFill>
          <a:ln w="9525">
            <a:solidFill>
              <a:schemeClr val="tx1"/>
            </a:solidFill>
            <a:miter lim="800000"/>
            <a:headEnd/>
            <a:tailEnd/>
          </a:ln>
        </p:spPr>
        <p:txBody>
          <a:bodyPr wrap="none" anchor="ctr"/>
          <a:lstStyle/>
          <a:p>
            <a:endParaRPr lang="nb-NO"/>
          </a:p>
        </p:txBody>
      </p:sp>
      <p:sp>
        <p:nvSpPr>
          <p:cNvPr id="35845" name="Text Box 5"/>
          <p:cNvSpPr txBox="1">
            <a:spLocks noChangeArrowheads="1"/>
          </p:cNvSpPr>
          <p:nvPr/>
        </p:nvSpPr>
        <p:spPr bwMode="auto">
          <a:xfrm>
            <a:off x="468313" y="2133600"/>
            <a:ext cx="3311525" cy="1089025"/>
          </a:xfrm>
          <a:prstGeom prst="rect">
            <a:avLst/>
          </a:prstGeom>
          <a:noFill/>
          <a:ln w="9525">
            <a:noFill/>
            <a:miter lim="800000"/>
            <a:headEnd/>
            <a:tailEnd/>
          </a:ln>
        </p:spPr>
        <p:txBody>
          <a:bodyPr>
            <a:spAutoFit/>
          </a:bodyPr>
          <a:lstStyle/>
          <a:p>
            <a:pPr>
              <a:spcBef>
                <a:spcPct val="50000"/>
              </a:spcBef>
            </a:pPr>
            <a:r>
              <a:rPr lang="nb-NO" sz="4000">
                <a:solidFill>
                  <a:schemeClr val="tx1"/>
                </a:solidFill>
              </a:rPr>
              <a:t>Tydelige foreldre</a:t>
            </a:r>
          </a:p>
        </p:txBody>
      </p:sp>
      <p:sp>
        <p:nvSpPr>
          <p:cNvPr id="35846" name="Text Box 6"/>
          <p:cNvSpPr txBox="1">
            <a:spLocks noChangeArrowheads="1"/>
          </p:cNvSpPr>
          <p:nvPr/>
        </p:nvSpPr>
        <p:spPr bwMode="auto">
          <a:xfrm>
            <a:off x="4572000" y="1989138"/>
            <a:ext cx="3600450" cy="989012"/>
          </a:xfrm>
          <a:prstGeom prst="rect">
            <a:avLst/>
          </a:prstGeom>
          <a:noFill/>
          <a:ln w="9525">
            <a:noFill/>
            <a:miter lim="800000"/>
            <a:headEnd/>
            <a:tailEnd/>
          </a:ln>
        </p:spPr>
        <p:txBody>
          <a:bodyPr>
            <a:spAutoFit/>
          </a:bodyPr>
          <a:lstStyle/>
          <a:p>
            <a:pPr>
              <a:spcBef>
                <a:spcPct val="50000"/>
              </a:spcBef>
            </a:pPr>
            <a:r>
              <a:rPr lang="nb-NO" sz="3600">
                <a:solidFill>
                  <a:schemeClr val="tx1"/>
                </a:solidFill>
              </a:rPr>
              <a:t>Autentiske foreldre</a:t>
            </a:r>
          </a:p>
        </p:txBody>
      </p:sp>
      <p:sp>
        <p:nvSpPr>
          <p:cNvPr id="35847" name="Text Box 7"/>
          <p:cNvSpPr txBox="1">
            <a:spLocks noChangeArrowheads="1"/>
          </p:cNvSpPr>
          <p:nvPr/>
        </p:nvSpPr>
        <p:spPr bwMode="auto">
          <a:xfrm>
            <a:off x="179388" y="4076700"/>
            <a:ext cx="4032250" cy="2078038"/>
          </a:xfrm>
          <a:prstGeom prst="rect">
            <a:avLst/>
          </a:prstGeom>
          <a:noFill/>
          <a:ln w="9525">
            <a:noFill/>
            <a:miter lim="800000"/>
            <a:headEnd/>
            <a:tailEnd/>
          </a:ln>
        </p:spPr>
        <p:txBody>
          <a:bodyPr>
            <a:spAutoFit/>
          </a:bodyPr>
          <a:lstStyle/>
          <a:p>
            <a:pPr>
              <a:spcBef>
                <a:spcPct val="50000"/>
              </a:spcBef>
              <a:buFontTx/>
              <a:buChar char="•"/>
            </a:pPr>
            <a:r>
              <a:rPr lang="nb-NO"/>
              <a:t> </a:t>
            </a:r>
            <a:r>
              <a:rPr lang="nb-NO">
                <a:solidFill>
                  <a:schemeClr val="tx1"/>
                </a:solidFill>
              </a:rPr>
              <a:t>Markerer seg</a:t>
            </a:r>
          </a:p>
          <a:p>
            <a:pPr>
              <a:spcBef>
                <a:spcPct val="50000"/>
              </a:spcBef>
              <a:buFontTx/>
              <a:buChar char="•"/>
            </a:pPr>
            <a:r>
              <a:rPr lang="nb-NO">
                <a:solidFill>
                  <a:schemeClr val="tx1"/>
                </a:solidFill>
              </a:rPr>
              <a:t> Sier klart fra</a:t>
            </a:r>
          </a:p>
          <a:p>
            <a:pPr>
              <a:spcBef>
                <a:spcPct val="50000"/>
              </a:spcBef>
              <a:buFontTx/>
              <a:buChar char="•"/>
            </a:pPr>
            <a:r>
              <a:rPr lang="nb-NO">
                <a:solidFill>
                  <a:schemeClr val="tx1"/>
                </a:solidFill>
              </a:rPr>
              <a:t> Positivt grensesettende</a:t>
            </a:r>
          </a:p>
          <a:p>
            <a:pPr>
              <a:spcBef>
                <a:spcPct val="50000"/>
              </a:spcBef>
              <a:buFontTx/>
              <a:buChar char="•"/>
            </a:pPr>
            <a:r>
              <a:rPr lang="nb-NO">
                <a:solidFill>
                  <a:schemeClr val="tx1"/>
                </a:solidFill>
              </a:rPr>
              <a:t> Forklarer på en slik måte at de unge forstår og kan ta den voksnes perspektiv. ” Forstår hvorfor du ble redd mor”</a:t>
            </a:r>
          </a:p>
        </p:txBody>
      </p:sp>
      <p:sp>
        <p:nvSpPr>
          <p:cNvPr id="35848" name="Text Box 8"/>
          <p:cNvSpPr txBox="1">
            <a:spLocks noChangeArrowheads="1"/>
          </p:cNvSpPr>
          <p:nvPr/>
        </p:nvSpPr>
        <p:spPr bwMode="auto">
          <a:xfrm>
            <a:off x="4500563" y="4149725"/>
            <a:ext cx="4175125" cy="1992313"/>
          </a:xfrm>
          <a:prstGeom prst="rect">
            <a:avLst/>
          </a:prstGeom>
          <a:noFill/>
          <a:ln w="9525">
            <a:noFill/>
            <a:miter lim="800000"/>
            <a:headEnd/>
            <a:tailEnd/>
          </a:ln>
        </p:spPr>
        <p:txBody>
          <a:bodyPr>
            <a:spAutoFit/>
          </a:bodyPr>
          <a:lstStyle/>
          <a:p>
            <a:pPr>
              <a:spcBef>
                <a:spcPct val="50000"/>
              </a:spcBef>
              <a:buFontTx/>
              <a:buChar char="•"/>
            </a:pPr>
            <a:r>
              <a:rPr lang="nb-NO"/>
              <a:t> </a:t>
            </a:r>
            <a:r>
              <a:rPr lang="nb-NO">
                <a:solidFill>
                  <a:schemeClr val="tx1"/>
                </a:solidFill>
              </a:rPr>
              <a:t>Bryr seg og viser hvem de er og hva de står for.</a:t>
            </a:r>
          </a:p>
          <a:p>
            <a:pPr>
              <a:spcBef>
                <a:spcPct val="50000"/>
              </a:spcBef>
              <a:buFontTx/>
              <a:buChar char="•"/>
            </a:pPr>
            <a:r>
              <a:rPr lang="nb-NO">
                <a:solidFill>
                  <a:schemeClr val="tx1"/>
                </a:solidFill>
              </a:rPr>
              <a:t> Påvirker positivt</a:t>
            </a:r>
          </a:p>
          <a:p>
            <a:pPr>
              <a:spcBef>
                <a:spcPct val="50000"/>
              </a:spcBef>
              <a:buFontTx/>
              <a:buChar char="•"/>
            </a:pPr>
            <a:r>
              <a:rPr lang="nb-NO">
                <a:solidFill>
                  <a:schemeClr val="tx1"/>
                </a:solidFill>
              </a:rPr>
              <a:t> Er viktige og betydningsfulle</a:t>
            </a:r>
          </a:p>
          <a:p>
            <a:pPr>
              <a:spcBef>
                <a:spcPct val="50000"/>
              </a:spcBef>
              <a:buFontTx/>
              <a:buChar char="•"/>
            </a:pPr>
            <a:r>
              <a:rPr lang="nb-NO">
                <a:solidFill>
                  <a:schemeClr val="tx1"/>
                </a:solidFill>
              </a:rPr>
              <a:t> Viser verdier og retning.</a:t>
            </a:r>
          </a:p>
          <a:p>
            <a:pPr>
              <a:spcBef>
                <a:spcPct val="50000"/>
              </a:spcBef>
              <a:buFontTx/>
              <a:buChar char="•"/>
            </a:pPr>
            <a:r>
              <a:rPr lang="nb-NO">
                <a:solidFill>
                  <a:schemeClr val="tx1"/>
                </a:solidFill>
              </a:rPr>
              <a:t> Etterlever og praktiserer selv.</a:t>
            </a:r>
          </a:p>
        </p:txBody>
      </p:sp>
    </p:spTree>
    <p:extLst>
      <p:ext uri="{BB962C8B-B14F-4D97-AF65-F5344CB8AC3E}">
        <p14:creationId xmlns:p14="http://schemas.microsoft.com/office/powerpoint/2010/main" val="17424357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0" y="0"/>
            <a:ext cx="9144000" cy="1143000"/>
          </a:xfrm>
        </p:spPr>
        <p:txBody>
          <a:bodyPr/>
          <a:lstStyle/>
          <a:p>
            <a:pPr algn="l">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smtClean="0"/>
              <a:t>Temperamentsstiler i lys av emosjonsregulering</a:t>
            </a:r>
          </a:p>
        </p:txBody>
      </p:sp>
      <p:sp>
        <p:nvSpPr>
          <p:cNvPr id="25603" name="Text Box 2"/>
          <p:cNvSpPr txBox="1">
            <a:spLocks noChangeArrowheads="1"/>
          </p:cNvSpPr>
          <p:nvPr/>
        </p:nvSpPr>
        <p:spPr bwMode="auto">
          <a:xfrm>
            <a:off x="0" y="981075"/>
            <a:ext cx="3097213" cy="368300"/>
          </a:xfrm>
          <a:prstGeom prst="rect">
            <a:avLst/>
          </a:prstGeom>
          <a:solidFill>
            <a:srgbClr val="FFCC99"/>
          </a:solidFill>
          <a:ln w="9525">
            <a:noFill/>
            <a:round/>
            <a:headEnd/>
            <a:tailEnd/>
          </a:ln>
        </p:spPr>
        <p:txBody>
          <a:bodyPr lIns="90000" tIns="46800" rIns="90000" bIns="46800">
            <a:spAutoFit/>
          </a:bodyPr>
          <a:lstStyle/>
          <a:p>
            <a:pPr eaLnBrk="0" hangingPunct="0">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4 temperamentstiler</a:t>
            </a:r>
          </a:p>
        </p:txBody>
      </p:sp>
      <p:sp>
        <p:nvSpPr>
          <p:cNvPr id="25604" name="Text Box 3"/>
          <p:cNvSpPr txBox="1">
            <a:spLocks noChangeArrowheads="1"/>
          </p:cNvSpPr>
          <p:nvPr/>
        </p:nvSpPr>
        <p:spPr bwMode="auto">
          <a:xfrm>
            <a:off x="5076825" y="1557338"/>
            <a:ext cx="2879725" cy="925511"/>
          </a:xfrm>
          <a:prstGeom prst="rect">
            <a:avLst/>
          </a:prstGeom>
          <a:solidFill>
            <a:srgbClr val="99FF99"/>
          </a:solidFill>
          <a:ln w="9525">
            <a:noFill/>
            <a:round/>
            <a:headEnd/>
            <a:tailEnd/>
          </a:ln>
        </p:spPr>
        <p:txBody>
          <a:bodyPr lIns="90000" tIns="46800" rIns="90000" bIns="46800">
            <a:spAutoFit/>
          </a:bodyPr>
          <a:lstStyle/>
          <a:p>
            <a:pPr eaLnBrk="0" hangingPunct="0">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solidFill>
                  <a:srgbClr val="000000"/>
                </a:solidFill>
              </a:rPr>
              <a:t>Best </a:t>
            </a:r>
            <a:r>
              <a:rPr lang="en-GB" dirty="0" err="1" smtClean="0">
                <a:solidFill>
                  <a:srgbClr val="000000"/>
                </a:solidFill>
              </a:rPr>
              <a:t>utviklingsbetingelser</a:t>
            </a:r>
            <a:r>
              <a:rPr lang="en-GB" dirty="0" smtClean="0">
                <a:solidFill>
                  <a:srgbClr val="000000"/>
                </a:solidFill>
              </a:rPr>
              <a:t>     ( </a:t>
            </a:r>
            <a:r>
              <a:rPr lang="en-GB" dirty="0" err="1" smtClean="0">
                <a:solidFill>
                  <a:srgbClr val="000000"/>
                </a:solidFill>
              </a:rPr>
              <a:t>skoleprestasjoner-vennskap-psykisk</a:t>
            </a:r>
            <a:r>
              <a:rPr lang="en-GB" dirty="0" smtClean="0">
                <a:solidFill>
                  <a:srgbClr val="000000"/>
                </a:solidFill>
              </a:rPr>
              <a:t> </a:t>
            </a:r>
            <a:r>
              <a:rPr lang="en-GB" dirty="0" err="1" smtClean="0">
                <a:solidFill>
                  <a:srgbClr val="000000"/>
                </a:solidFill>
              </a:rPr>
              <a:t>helse</a:t>
            </a:r>
            <a:r>
              <a:rPr lang="en-GB" dirty="0" smtClean="0">
                <a:solidFill>
                  <a:srgbClr val="000000"/>
                </a:solidFill>
              </a:rPr>
              <a:t>)</a:t>
            </a:r>
            <a:endParaRPr lang="en-GB" dirty="0">
              <a:solidFill>
                <a:srgbClr val="000000"/>
              </a:solidFill>
            </a:endParaRPr>
          </a:p>
        </p:txBody>
      </p:sp>
      <p:sp>
        <p:nvSpPr>
          <p:cNvPr id="25606" name="Text Box 5"/>
          <p:cNvSpPr txBox="1">
            <a:spLocks noChangeArrowheads="1"/>
          </p:cNvSpPr>
          <p:nvPr/>
        </p:nvSpPr>
        <p:spPr bwMode="auto">
          <a:xfrm>
            <a:off x="0" y="1484313"/>
            <a:ext cx="3924300" cy="1387475"/>
          </a:xfrm>
          <a:prstGeom prst="rect">
            <a:avLst/>
          </a:prstGeom>
          <a:solidFill>
            <a:srgbClr val="FFFF00"/>
          </a:solidFill>
          <a:ln w="9525">
            <a:noFill/>
            <a:round/>
            <a:headEnd/>
            <a:tailEnd/>
          </a:ln>
        </p:spPr>
        <p:txBody>
          <a:bodyPr lIns="90000" tIns="46800" rIns="90000" bIns="46800">
            <a:spAutoFit/>
          </a:bodyPr>
          <a:lstStyle/>
          <a:p>
            <a:pPr eaLnBrk="0" hangingPunct="0">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00"/>
                </a:solidFill>
              </a:rPr>
              <a:t>1.Lett stil</a:t>
            </a:r>
            <a:r>
              <a:rPr lang="en-GB">
                <a:solidFill>
                  <a:srgbClr val="000000"/>
                </a:solidFill>
              </a:rPr>
              <a:t> : </a:t>
            </a:r>
            <a:r>
              <a:rPr lang="en-GB" sz="2000">
                <a:solidFill>
                  <a:srgbClr val="000000"/>
                </a:solidFill>
              </a:rPr>
              <a:t>godt humør, regelmessighet, lave-milde reaksjoner på nye stimuli, velfungerende, tilpasninsdyktige</a:t>
            </a:r>
          </a:p>
        </p:txBody>
      </p:sp>
      <p:sp>
        <p:nvSpPr>
          <p:cNvPr id="25607" name="Text Box 6"/>
          <p:cNvSpPr txBox="1">
            <a:spLocks noChangeArrowheads="1"/>
          </p:cNvSpPr>
          <p:nvPr/>
        </p:nvSpPr>
        <p:spPr bwMode="auto">
          <a:xfrm>
            <a:off x="0" y="2781300"/>
            <a:ext cx="3995738" cy="1755775"/>
          </a:xfrm>
          <a:prstGeom prst="rect">
            <a:avLst/>
          </a:prstGeom>
          <a:solidFill>
            <a:srgbClr val="FFCCFF"/>
          </a:solidFill>
          <a:ln w="9525">
            <a:noFill/>
            <a:round/>
            <a:headEnd/>
            <a:tailEnd/>
          </a:ln>
        </p:spPr>
        <p:txBody>
          <a:bodyPr lIns="90000" tIns="46800" rIns="90000" bIns="46800">
            <a:spAutoFit/>
          </a:bodyPr>
          <a:lstStyle/>
          <a:p>
            <a:pPr eaLnBrk="0" hangingPunct="0">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00"/>
                </a:solidFill>
              </a:rPr>
              <a:t>2. Vanskelig stil</a:t>
            </a:r>
            <a:r>
              <a:rPr lang="en-GB">
                <a:solidFill>
                  <a:srgbClr val="000000"/>
                </a:solidFill>
              </a:rPr>
              <a:t> : </a:t>
            </a:r>
            <a:r>
              <a:rPr lang="en-GB" sz="2000">
                <a:solidFill>
                  <a:srgbClr val="000000"/>
                </a:solidFill>
              </a:rPr>
              <a:t>Uregelmessighet, vanskelig for å tilpasse seg nye situasjoner,unnvikelse, frustrasjon, sinne, dårlig humør.</a:t>
            </a:r>
          </a:p>
        </p:txBody>
      </p:sp>
      <p:sp>
        <p:nvSpPr>
          <p:cNvPr id="25608" name="Text Box 7"/>
          <p:cNvSpPr txBox="1">
            <a:spLocks noChangeArrowheads="1"/>
          </p:cNvSpPr>
          <p:nvPr/>
        </p:nvSpPr>
        <p:spPr bwMode="auto">
          <a:xfrm>
            <a:off x="5003800" y="908050"/>
            <a:ext cx="3455988" cy="368300"/>
          </a:xfrm>
          <a:prstGeom prst="rect">
            <a:avLst/>
          </a:prstGeom>
          <a:noFill/>
          <a:ln w="9525">
            <a:noFill/>
            <a:round/>
            <a:headEnd/>
            <a:tailEnd/>
          </a:ln>
        </p:spPr>
        <p:txBody>
          <a:bodyPr lIns="90000" tIns="46800" rIns="90000" bIns="46800">
            <a:spAutoFit/>
          </a:bodyPr>
          <a:lstStyle/>
          <a:p>
            <a:pPr eaLnBrk="0" hangingPunct="0">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Regulering av emosjoner</a:t>
            </a:r>
          </a:p>
        </p:txBody>
      </p:sp>
      <p:sp>
        <p:nvSpPr>
          <p:cNvPr id="25609" name="Line 8"/>
          <p:cNvSpPr>
            <a:spLocks noChangeShapeType="1"/>
          </p:cNvSpPr>
          <p:nvPr/>
        </p:nvSpPr>
        <p:spPr bwMode="auto">
          <a:xfrm>
            <a:off x="6227763" y="1196975"/>
            <a:ext cx="1587" cy="287338"/>
          </a:xfrm>
          <a:prstGeom prst="line">
            <a:avLst/>
          </a:prstGeom>
          <a:noFill/>
          <a:ln w="9360">
            <a:solidFill>
              <a:srgbClr val="000000"/>
            </a:solidFill>
            <a:miter lim="800000"/>
            <a:headEnd/>
            <a:tailEnd type="triangle" w="med" len="med"/>
          </a:ln>
        </p:spPr>
        <p:txBody>
          <a:bodyPr/>
          <a:lstStyle/>
          <a:p>
            <a:endParaRPr lang="nb-NO"/>
          </a:p>
        </p:txBody>
      </p:sp>
      <p:sp>
        <p:nvSpPr>
          <p:cNvPr id="25610" name="Text Box 10"/>
          <p:cNvSpPr txBox="1">
            <a:spLocks noChangeArrowheads="1"/>
          </p:cNvSpPr>
          <p:nvPr/>
        </p:nvSpPr>
        <p:spPr bwMode="auto">
          <a:xfrm>
            <a:off x="0" y="4508500"/>
            <a:ext cx="3995738" cy="1387475"/>
          </a:xfrm>
          <a:prstGeom prst="rect">
            <a:avLst/>
          </a:prstGeom>
          <a:solidFill>
            <a:srgbClr val="FFFF99"/>
          </a:solidFill>
          <a:ln w="9525">
            <a:noFill/>
            <a:round/>
            <a:headEnd/>
            <a:tailEnd/>
          </a:ln>
        </p:spPr>
        <p:txBody>
          <a:bodyPr lIns="90000" tIns="46800" rIns="90000" bIns="46800">
            <a:spAutoFit/>
          </a:bodyPr>
          <a:lstStyle/>
          <a:p>
            <a:pPr eaLnBrk="0" hangingPunct="0">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00"/>
                </a:solidFill>
              </a:rPr>
              <a:t>3. Reservert stil</a:t>
            </a:r>
            <a:r>
              <a:rPr lang="en-GB">
                <a:solidFill>
                  <a:srgbClr val="000000"/>
                </a:solidFill>
              </a:rPr>
              <a:t> : Lett </a:t>
            </a:r>
            <a:r>
              <a:rPr lang="en-GB" sz="2000">
                <a:solidFill>
                  <a:srgbClr val="000000"/>
                </a:solidFill>
              </a:rPr>
              <a:t>negative responser på nye stimuli, rutinepreget, usikre, engstelige klamrende. </a:t>
            </a:r>
          </a:p>
        </p:txBody>
      </p:sp>
      <p:sp>
        <p:nvSpPr>
          <p:cNvPr id="25612" name="Text Box 12"/>
          <p:cNvSpPr txBox="1">
            <a:spLocks noChangeArrowheads="1"/>
          </p:cNvSpPr>
          <p:nvPr/>
        </p:nvSpPr>
        <p:spPr bwMode="auto">
          <a:xfrm>
            <a:off x="3924300" y="1916113"/>
            <a:ext cx="792163" cy="368300"/>
          </a:xfrm>
          <a:prstGeom prst="rect">
            <a:avLst/>
          </a:prstGeom>
          <a:solidFill>
            <a:srgbClr val="FFFF00"/>
          </a:solidFill>
          <a:ln w="9525">
            <a:noFill/>
            <a:round/>
            <a:headEnd/>
            <a:tailEnd/>
          </a:ln>
        </p:spPr>
        <p:txBody>
          <a:bodyPr lIns="90000" tIns="46800" rIns="90000" bIns="46800">
            <a:spAutoFit/>
          </a:bodyPr>
          <a:lstStyle/>
          <a:p>
            <a:pPr eaLnBrk="0" hangingPunct="0">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40%</a:t>
            </a:r>
          </a:p>
        </p:txBody>
      </p:sp>
      <p:sp>
        <p:nvSpPr>
          <p:cNvPr id="25613" name="Text Box 13"/>
          <p:cNvSpPr txBox="1">
            <a:spLocks noChangeArrowheads="1"/>
          </p:cNvSpPr>
          <p:nvPr/>
        </p:nvSpPr>
        <p:spPr bwMode="auto">
          <a:xfrm>
            <a:off x="3995738" y="3357563"/>
            <a:ext cx="863600" cy="368300"/>
          </a:xfrm>
          <a:prstGeom prst="rect">
            <a:avLst/>
          </a:prstGeom>
          <a:solidFill>
            <a:srgbClr val="FFCCFF"/>
          </a:solidFill>
          <a:ln w="9525">
            <a:noFill/>
            <a:round/>
            <a:headEnd/>
            <a:tailEnd/>
          </a:ln>
        </p:spPr>
        <p:txBody>
          <a:bodyPr lIns="90000" tIns="46800" rIns="90000" bIns="46800">
            <a:spAutoFit/>
          </a:bodyPr>
          <a:lstStyle/>
          <a:p>
            <a:pPr eaLnBrk="0" hangingPunct="0">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10%</a:t>
            </a:r>
          </a:p>
        </p:txBody>
      </p:sp>
      <p:sp>
        <p:nvSpPr>
          <p:cNvPr id="25614" name="Line 14"/>
          <p:cNvSpPr>
            <a:spLocks noChangeShapeType="1"/>
          </p:cNvSpPr>
          <p:nvPr/>
        </p:nvSpPr>
        <p:spPr bwMode="auto">
          <a:xfrm flipV="1">
            <a:off x="4716463" y="1755775"/>
            <a:ext cx="287337" cy="322263"/>
          </a:xfrm>
          <a:prstGeom prst="line">
            <a:avLst/>
          </a:prstGeom>
          <a:noFill/>
          <a:ln w="9360">
            <a:solidFill>
              <a:srgbClr val="000000"/>
            </a:solidFill>
            <a:miter lim="800000"/>
            <a:headEnd/>
            <a:tailEnd type="triangle" w="med" len="med"/>
          </a:ln>
        </p:spPr>
        <p:txBody>
          <a:bodyPr/>
          <a:lstStyle/>
          <a:p>
            <a:endParaRPr lang="nb-NO"/>
          </a:p>
        </p:txBody>
      </p:sp>
      <p:sp>
        <p:nvSpPr>
          <p:cNvPr id="25615" name="Text Box 15"/>
          <p:cNvSpPr txBox="1">
            <a:spLocks noChangeArrowheads="1"/>
          </p:cNvSpPr>
          <p:nvPr/>
        </p:nvSpPr>
        <p:spPr bwMode="auto">
          <a:xfrm>
            <a:off x="3995738" y="4724400"/>
            <a:ext cx="720725" cy="368300"/>
          </a:xfrm>
          <a:prstGeom prst="rect">
            <a:avLst/>
          </a:prstGeom>
          <a:solidFill>
            <a:srgbClr val="FFFF99"/>
          </a:solidFill>
          <a:ln w="9525">
            <a:noFill/>
            <a:round/>
            <a:headEnd/>
            <a:tailEnd/>
          </a:ln>
        </p:spPr>
        <p:txBody>
          <a:bodyPr lIns="90000" tIns="46800" rIns="90000" bIns="46800">
            <a:spAutoFit/>
          </a:bodyPr>
          <a:lstStyle/>
          <a:p>
            <a:pPr eaLnBrk="0" hangingPunct="0">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15%</a:t>
            </a:r>
          </a:p>
        </p:txBody>
      </p:sp>
      <p:sp>
        <p:nvSpPr>
          <p:cNvPr id="25616" name="Text Box 16"/>
          <p:cNvSpPr txBox="1">
            <a:spLocks noChangeArrowheads="1"/>
          </p:cNvSpPr>
          <p:nvPr/>
        </p:nvSpPr>
        <p:spPr bwMode="auto">
          <a:xfrm>
            <a:off x="0" y="6021388"/>
            <a:ext cx="4067175" cy="460375"/>
          </a:xfrm>
          <a:prstGeom prst="rect">
            <a:avLst/>
          </a:prstGeom>
          <a:solidFill>
            <a:srgbClr val="FF66FF"/>
          </a:solidFill>
          <a:ln w="9525">
            <a:noFill/>
            <a:round/>
            <a:headEnd/>
            <a:tailEnd/>
          </a:ln>
        </p:spPr>
        <p:txBody>
          <a:bodyPr lIns="90000" tIns="46800" rIns="90000" bIns="46800">
            <a:spAutoFit/>
          </a:bodyPr>
          <a:lstStyle/>
          <a:p>
            <a:pPr eaLnBrk="0" hangingPunct="0">
              <a:spcBef>
                <a:spcPts val="15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4. Blandingsstil : Variabel</a:t>
            </a:r>
          </a:p>
        </p:txBody>
      </p:sp>
      <p:sp>
        <p:nvSpPr>
          <p:cNvPr id="25617" name="Text Box 17"/>
          <p:cNvSpPr txBox="1">
            <a:spLocks noChangeArrowheads="1"/>
          </p:cNvSpPr>
          <p:nvPr/>
        </p:nvSpPr>
        <p:spPr bwMode="auto">
          <a:xfrm>
            <a:off x="4067175" y="6092825"/>
            <a:ext cx="865188" cy="368300"/>
          </a:xfrm>
          <a:prstGeom prst="rect">
            <a:avLst/>
          </a:prstGeom>
          <a:solidFill>
            <a:srgbClr val="FF66FF"/>
          </a:solidFill>
          <a:ln w="9525">
            <a:noFill/>
            <a:round/>
            <a:headEnd/>
            <a:tailEnd/>
          </a:ln>
        </p:spPr>
        <p:txBody>
          <a:bodyPr lIns="90000" tIns="46800" rIns="90000" bIns="46800">
            <a:spAutoFit/>
          </a:bodyPr>
          <a:lstStyle/>
          <a:p>
            <a:pPr eaLnBrk="0" hangingPunct="0">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35%</a:t>
            </a:r>
          </a:p>
        </p:txBody>
      </p:sp>
      <p:sp>
        <p:nvSpPr>
          <p:cNvPr id="25620" name="Text Box 20"/>
          <p:cNvSpPr txBox="1">
            <a:spLocks noChangeArrowheads="1"/>
          </p:cNvSpPr>
          <p:nvPr/>
        </p:nvSpPr>
        <p:spPr bwMode="auto">
          <a:xfrm>
            <a:off x="6948488" y="2492375"/>
            <a:ext cx="2016125" cy="1585913"/>
          </a:xfrm>
          <a:prstGeom prst="rect">
            <a:avLst/>
          </a:prstGeom>
          <a:noFill/>
          <a:ln w="9525">
            <a:noFill/>
            <a:round/>
            <a:headEnd/>
            <a:tailEnd/>
          </a:ln>
        </p:spPr>
        <p:txBody>
          <a:bodyPr lIns="90000" tIns="46800" rIns="90000" bIns="46800">
            <a:spAutoFit/>
          </a:bodyPr>
          <a:lstStyle/>
          <a:p>
            <a:pPr eaLnBrk="0" hangingPunct="0">
              <a:spcBef>
                <a:spcPts val="8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Ref. Utredning av atferdsvansker, Omsorgssvikt og mishandling, Øyvind Kvello, Universitetsforlaget 2007</a:t>
            </a:r>
          </a:p>
        </p:txBody>
      </p:sp>
    </p:spTree>
    <p:extLst>
      <p:ext uri="{BB962C8B-B14F-4D97-AF65-F5344CB8AC3E}">
        <p14:creationId xmlns:p14="http://schemas.microsoft.com/office/powerpoint/2010/main" val="23772283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endParaRPr lang="nb-NO" smtClean="0"/>
          </a:p>
        </p:txBody>
      </p:sp>
      <p:sp>
        <p:nvSpPr>
          <p:cNvPr id="36867" name="Rectangle 3"/>
          <p:cNvSpPr>
            <a:spLocks noGrp="1" noChangeArrowheads="1"/>
          </p:cNvSpPr>
          <p:nvPr>
            <p:ph type="body" idx="1"/>
          </p:nvPr>
        </p:nvSpPr>
        <p:spPr/>
        <p:txBody>
          <a:bodyPr/>
          <a:lstStyle/>
          <a:p>
            <a:endParaRPr lang="nb-NO" smtClean="0"/>
          </a:p>
        </p:txBody>
      </p:sp>
      <p:sp>
        <p:nvSpPr>
          <p:cNvPr id="96260" name="Rectangle 4"/>
          <p:cNvSpPr>
            <a:spLocks noChangeArrowheads="1"/>
          </p:cNvSpPr>
          <p:nvPr/>
        </p:nvSpPr>
        <p:spPr bwMode="auto">
          <a:xfrm>
            <a:off x="0" y="0"/>
            <a:ext cx="9144000" cy="6858000"/>
          </a:xfrm>
          <a:prstGeom prst="rect">
            <a:avLst/>
          </a:prstGeom>
          <a:solidFill>
            <a:schemeClr val="bg2">
              <a:lumMod val="20000"/>
              <a:lumOff val="80000"/>
            </a:schemeClr>
          </a:solidFill>
          <a:ln w="9525">
            <a:solidFill>
              <a:schemeClr val="tx1"/>
            </a:solidFill>
            <a:miter lim="800000"/>
            <a:headEnd/>
            <a:tailEnd/>
          </a:ln>
          <a:effectLst/>
        </p:spPr>
        <p:txBody>
          <a:bodyPr wrap="none" anchor="ctr"/>
          <a:lstStyle/>
          <a:p>
            <a:pPr>
              <a:defRPr/>
            </a:pPr>
            <a:endParaRPr lang="nb-NO"/>
          </a:p>
        </p:txBody>
      </p:sp>
      <p:sp>
        <p:nvSpPr>
          <p:cNvPr id="36869" name="Text Box 5"/>
          <p:cNvSpPr txBox="1">
            <a:spLocks noChangeArrowheads="1"/>
          </p:cNvSpPr>
          <p:nvPr/>
        </p:nvSpPr>
        <p:spPr bwMode="auto">
          <a:xfrm>
            <a:off x="646113" y="0"/>
            <a:ext cx="8497887" cy="1006475"/>
          </a:xfrm>
          <a:prstGeom prst="rect">
            <a:avLst/>
          </a:prstGeom>
          <a:noFill/>
          <a:ln w="9525">
            <a:noFill/>
            <a:miter lim="800000"/>
            <a:headEnd/>
            <a:tailEnd/>
          </a:ln>
        </p:spPr>
        <p:txBody>
          <a:bodyPr>
            <a:spAutoFit/>
          </a:bodyPr>
          <a:lstStyle/>
          <a:p>
            <a:pPr>
              <a:spcBef>
                <a:spcPct val="50000"/>
              </a:spcBef>
            </a:pPr>
            <a:r>
              <a:rPr lang="nb-NO" sz="6000"/>
              <a:t>Kvalitet for omsorg</a:t>
            </a:r>
          </a:p>
        </p:txBody>
      </p:sp>
      <p:sp>
        <p:nvSpPr>
          <p:cNvPr id="96264" name="Text Box 8"/>
          <p:cNvSpPr txBox="1">
            <a:spLocks noChangeArrowheads="1"/>
          </p:cNvSpPr>
          <p:nvPr/>
        </p:nvSpPr>
        <p:spPr bwMode="auto">
          <a:xfrm>
            <a:off x="4284663" y="1125538"/>
            <a:ext cx="4679950" cy="1465262"/>
          </a:xfrm>
          <a:prstGeom prst="rect">
            <a:avLst/>
          </a:prstGeom>
          <a:solidFill>
            <a:schemeClr val="accent1">
              <a:lumMod val="60000"/>
              <a:lumOff val="40000"/>
            </a:schemeClr>
          </a:solidFill>
          <a:ln w="9525">
            <a:noFill/>
            <a:miter lim="800000"/>
            <a:headEnd/>
            <a:tailEnd/>
          </a:ln>
          <a:effectLst/>
        </p:spPr>
        <p:txBody>
          <a:bodyPr>
            <a:spAutoFit/>
          </a:bodyPr>
          <a:lstStyle/>
          <a:p>
            <a:pPr>
              <a:spcBef>
                <a:spcPct val="50000"/>
              </a:spcBef>
              <a:defRPr/>
            </a:pPr>
            <a:r>
              <a:rPr lang="nb-NO" sz="3600"/>
              <a:t>RELATERING</a:t>
            </a:r>
          </a:p>
          <a:p>
            <a:pPr>
              <a:spcBef>
                <a:spcPct val="50000"/>
              </a:spcBef>
              <a:defRPr/>
            </a:pPr>
            <a:r>
              <a:rPr lang="nb-NO" sz="3600"/>
              <a:t>( nærhet-kjærlighet)</a:t>
            </a:r>
          </a:p>
        </p:txBody>
      </p:sp>
      <p:sp>
        <p:nvSpPr>
          <p:cNvPr id="36871" name="Text Box 9"/>
          <p:cNvSpPr txBox="1">
            <a:spLocks noChangeArrowheads="1"/>
          </p:cNvSpPr>
          <p:nvPr/>
        </p:nvSpPr>
        <p:spPr bwMode="auto">
          <a:xfrm>
            <a:off x="4787900" y="4365625"/>
            <a:ext cx="4356100" cy="2014538"/>
          </a:xfrm>
          <a:prstGeom prst="rect">
            <a:avLst/>
          </a:prstGeom>
          <a:solidFill>
            <a:schemeClr val="accent2"/>
          </a:solidFill>
          <a:ln w="9525">
            <a:noFill/>
            <a:miter lim="800000"/>
            <a:headEnd/>
            <a:tailEnd/>
          </a:ln>
        </p:spPr>
        <p:txBody>
          <a:bodyPr>
            <a:spAutoFit/>
          </a:bodyPr>
          <a:lstStyle/>
          <a:p>
            <a:pPr>
              <a:spcBef>
                <a:spcPct val="50000"/>
              </a:spcBef>
            </a:pPr>
            <a:r>
              <a:rPr lang="nb-NO" sz="3600"/>
              <a:t>STRUKTURERING</a:t>
            </a:r>
          </a:p>
          <a:p>
            <a:pPr>
              <a:spcBef>
                <a:spcPct val="50000"/>
              </a:spcBef>
            </a:pPr>
            <a:r>
              <a:rPr lang="nb-NO" sz="3600"/>
              <a:t>( forutsigbarhet-oppfølging)</a:t>
            </a:r>
          </a:p>
        </p:txBody>
      </p:sp>
      <p:sp>
        <p:nvSpPr>
          <p:cNvPr id="36872" name="Text Box 10"/>
          <p:cNvSpPr txBox="1">
            <a:spLocks noChangeArrowheads="1"/>
          </p:cNvSpPr>
          <p:nvPr/>
        </p:nvSpPr>
        <p:spPr bwMode="auto">
          <a:xfrm>
            <a:off x="4067175" y="2852738"/>
            <a:ext cx="792163" cy="701675"/>
          </a:xfrm>
          <a:prstGeom prst="rect">
            <a:avLst/>
          </a:prstGeom>
          <a:noFill/>
          <a:ln w="9525">
            <a:noFill/>
            <a:miter lim="800000"/>
            <a:headEnd/>
            <a:tailEnd/>
          </a:ln>
        </p:spPr>
        <p:txBody>
          <a:bodyPr>
            <a:spAutoFit/>
          </a:bodyPr>
          <a:lstStyle/>
          <a:p>
            <a:pPr>
              <a:spcBef>
                <a:spcPct val="50000"/>
              </a:spcBef>
            </a:pPr>
            <a:r>
              <a:rPr lang="nb-NO" sz="4000"/>
              <a:t>1</a:t>
            </a:r>
          </a:p>
        </p:txBody>
      </p:sp>
      <p:sp>
        <p:nvSpPr>
          <p:cNvPr id="36873" name="Text Box 11"/>
          <p:cNvSpPr txBox="1">
            <a:spLocks noChangeArrowheads="1"/>
          </p:cNvSpPr>
          <p:nvPr/>
        </p:nvSpPr>
        <p:spPr bwMode="auto">
          <a:xfrm>
            <a:off x="4067175" y="4149725"/>
            <a:ext cx="649288" cy="701675"/>
          </a:xfrm>
          <a:prstGeom prst="rect">
            <a:avLst/>
          </a:prstGeom>
          <a:noFill/>
          <a:ln w="9525">
            <a:noFill/>
            <a:miter lim="800000"/>
            <a:headEnd/>
            <a:tailEnd/>
          </a:ln>
        </p:spPr>
        <p:txBody>
          <a:bodyPr>
            <a:spAutoFit/>
          </a:bodyPr>
          <a:lstStyle/>
          <a:p>
            <a:pPr>
              <a:spcBef>
                <a:spcPct val="50000"/>
              </a:spcBef>
            </a:pPr>
            <a:r>
              <a:rPr lang="nb-NO" sz="4000"/>
              <a:t>2</a:t>
            </a:r>
          </a:p>
        </p:txBody>
      </p:sp>
      <p:sp>
        <p:nvSpPr>
          <p:cNvPr id="36874" name="Text Box 12"/>
          <p:cNvSpPr txBox="1">
            <a:spLocks noChangeArrowheads="1"/>
          </p:cNvSpPr>
          <p:nvPr/>
        </p:nvSpPr>
        <p:spPr bwMode="auto">
          <a:xfrm>
            <a:off x="3059113" y="4149725"/>
            <a:ext cx="719137" cy="701675"/>
          </a:xfrm>
          <a:prstGeom prst="rect">
            <a:avLst/>
          </a:prstGeom>
          <a:noFill/>
          <a:ln w="9525">
            <a:noFill/>
            <a:miter lim="800000"/>
            <a:headEnd/>
            <a:tailEnd/>
          </a:ln>
        </p:spPr>
        <p:txBody>
          <a:bodyPr>
            <a:spAutoFit/>
          </a:bodyPr>
          <a:lstStyle/>
          <a:p>
            <a:pPr>
              <a:spcBef>
                <a:spcPct val="50000"/>
              </a:spcBef>
            </a:pPr>
            <a:r>
              <a:rPr lang="nb-NO" sz="4000"/>
              <a:t>3</a:t>
            </a:r>
          </a:p>
        </p:txBody>
      </p:sp>
      <p:sp>
        <p:nvSpPr>
          <p:cNvPr id="36875" name="Text Box 13"/>
          <p:cNvSpPr txBox="1">
            <a:spLocks noChangeArrowheads="1"/>
          </p:cNvSpPr>
          <p:nvPr/>
        </p:nvSpPr>
        <p:spPr bwMode="auto">
          <a:xfrm>
            <a:off x="3059113" y="2852738"/>
            <a:ext cx="647700" cy="701675"/>
          </a:xfrm>
          <a:prstGeom prst="rect">
            <a:avLst/>
          </a:prstGeom>
          <a:noFill/>
          <a:ln w="9525">
            <a:noFill/>
            <a:miter lim="800000"/>
            <a:headEnd/>
            <a:tailEnd/>
          </a:ln>
        </p:spPr>
        <p:txBody>
          <a:bodyPr>
            <a:spAutoFit/>
          </a:bodyPr>
          <a:lstStyle/>
          <a:p>
            <a:pPr>
              <a:spcBef>
                <a:spcPct val="50000"/>
              </a:spcBef>
            </a:pPr>
            <a:r>
              <a:rPr lang="nb-NO" sz="4000"/>
              <a:t>4</a:t>
            </a:r>
          </a:p>
        </p:txBody>
      </p:sp>
      <p:sp>
        <p:nvSpPr>
          <p:cNvPr id="14" name="Pil opp og ned 13"/>
          <p:cNvSpPr/>
          <p:nvPr/>
        </p:nvSpPr>
        <p:spPr>
          <a:xfrm>
            <a:off x="3419475" y="1125538"/>
            <a:ext cx="720725" cy="5732462"/>
          </a:xfrm>
          <a:prstGeom prst="up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15" name="Pil mot venstre og høyre 14"/>
          <p:cNvSpPr/>
          <p:nvPr/>
        </p:nvSpPr>
        <p:spPr>
          <a:xfrm>
            <a:off x="0" y="3357563"/>
            <a:ext cx="8172450" cy="792162"/>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16" name="TekstSylinder 15"/>
          <p:cNvSpPr txBox="1"/>
          <p:nvPr/>
        </p:nvSpPr>
        <p:spPr>
          <a:xfrm>
            <a:off x="179388" y="4508500"/>
            <a:ext cx="2952452" cy="1200329"/>
          </a:xfrm>
          <a:prstGeom prst="rect">
            <a:avLst/>
          </a:prstGeom>
          <a:solidFill>
            <a:schemeClr val="bg2">
              <a:lumMod val="60000"/>
              <a:lumOff val="40000"/>
            </a:schemeClr>
          </a:solidFill>
        </p:spPr>
        <p:txBody>
          <a:bodyPr wrap="square">
            <a:spAutoFit/>
          </a:bodyPr>
          <a:lstStyle/>
          <a:p>
            <a:pPr>
              <a:defRPr/>
            </a:pPr>
            <a:r>
              <a:rPr lang="nb-NO" sz="3600" dirty="0" smtClean="0"/>
              <a:t>Aldersadekvat</a:t>
            </a:r>
          </a:p>
          <a:p>
            <a:pPr>
              <a:defRPr/>
            </a:pPr>
            <a:r>
              <a:rPr lang="nb-NO" sz="3600" dirty="0" smtClean="0"/>
              <a:t>fokus</a:t>
            </a:r>
            <a:endParaRPr lang="nb-NO" sz="3600" dirty="0"/>
          </a:p>
        </p:txBody>
      </p:sp>
      <p:sp>
        <p:nvSpPr>
          <p:cNvPr id="17" name="TekstSylinder 16"/>
          <p:cNvSpPr txBox="1"/>
          <p:nvPr/>
        </p:nvSpPr>
        <p:spPr>
          <a:xfrm>
            <a:off x="251520" y="1052736"/>
            <a:ext cx="3097039" cy="1938992"/>
          </a:xfrm>
          <a:prstGeom prst="rect">
            <a:avLst/>
          </a:prstGeom>
          <a:solidFill>
            <a:schemeClr val="accent6">
              <a:lumMod val="60000"/>
              <a:lumOff val="40000"/>
            </a:schemeClr>
          </a:solidFill>
        </p:spPr>
        <p:txBody>
          <a:bodyPr wrap="square">
            <a:spAutoFit/>
          </a:bodyPr>
          <a:lstStyle/>
          <a:p>
            <a:pPr>
              <a:defRPr/>
            </a:pPr>
            <a:r>
              <a:rPr lang="nb-NO" sz="4000" dirty="0" smtClean="0"/>
              <a:t>NB!!!Fortrolighet/åpenhet/ dialog</a:t>
            </a:r>
            <a:endParaRPr lang="nb-NO" sz="4000" dirty="0"/>
          </a:p>
        </p:txBody>
      </p:sp>
    </p:spTree>
    <p:extLst>
      <p:ext uri="{BB962C8B-B14F-4D97-AF65-F5344CB8AC3E}">
        <p14:creationId xmlns:p14="http://schemas.microsoft.com/office/powerpoint/2010/main" val="41082311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251520" y="404664"/>
            <a:ext cx="8568952" cy="584775"/>
          </a:xfrm>
          <a:prstGeom prst="rect">
            <a:avLst/>
          </a:prstGeom>
          <a:solidFill>
            <a:srgbClr val="FFFF00"/>
          </a:solidFill>
        </p:spPr>
        <p:txBody>
          <a:bodyPr wrap="square" rtlCol="0">
            <a:spAutoFit/>
          </a:bodyPr>
          <a:lstStyle/>
          <a:p>
            <a:r>
              <a:rPr lang="nb-NO" sz="3200" dirty="0" smtClean="0"/>
              <a:t>Reguleringsperspektivet</a:t>
            </a:r>
            <a:endParaRPr lang="nb-NO" sz="3200" dirty="0"/>
          </a:p>
        </p:txBody>
      </p:sp>
      <p:sp>
        <p:nvSpPr>
          <p:cNvPr id="3" name="TekstSylinder 2"/>
          <p:cNvSpPr txBox="1"/>
          <p:nvPr/>
        </p:nvSpPr>
        <p:spPr>
          <a:xfrm>
            <a:off x="251520" y="1268760"/>
            <a:ext cx="8496944" cy="1631216"/>
          </a:xfrm>
          <a:prstGeom prst="rect">
            <a:avLst/>
          </a:prstGeom>
          <a:noFill/>
        </p:spPr>
        <p:txBody>
          <a:bodyPr wrap="square" rtlCol="0">
            <a:spAutoFit/>
          </a:bodyPr>
          <a:lstStyle/>
          <a:p>
            <a:r>
              <a:rPr lang="nb-NO" dirty="0" smtClean="0"/>
              <a:t>Regulering dreier seg som oftest om :</a:t>
            </a:r>
          </a:p>
          <a:p>
            <a:endParaRPr lang="nb-NO" dirty="0" smtClean="0"/>
          </a:p>
          <a:p>
            <a:pPr>
              <a:buFont typeface="Wingdings" pitchFamily="2" charset="2"/>
              <a:buChar char="Ø"/>
            </a:pPr>
            <a:r>
              <a:rPr lang="nb-NO" sz="3200" b="1" dirty="0" smtClean="0"/>
              <a:t>Leggerutiner/søvn : Mer og mer utfordrende med stigende alder.</a:t>
            </a:r>
            <a:endParaRPr lang="nb-NO" sz="3200" b="1" dirty="0"/>
          </a:p>
        </p:txBody>
      </p:sp>
      <p:sp>
        <p:nvSpPr>
          <p:cNvPr id="4" name="TekstSylinder 3"/>
          <p:cNvSpPr txBox="1"/>
          <p:nvPr/>
        </p:nvSpPr>
        <p:spPr>
          <a:xfrm>
            <a:off x="323528" y="2780928"/>
            <a:ext cx="8424936" cy="1569660"/>
          </a:xfrm>
          <a:prstGeom prst="rect">
            <a:avLst/>
          </a:prstGeom>
          <a:noFill/>
        </p:spPr>
        <p:txBody>
          <a:bodyPr wrap="square" rtlCol="0">
            <a:spAutoFit/>
          </a:bodyPr>
          <a:lstStyle/>
          <a:p>
            <a:r>
              <a:rPr lang="nb-NO" sz="2400" i="1" dirty="0" smtClean="0"/>
              <a:t>Mors utdanningsnivå er den faktor som har størst effekt på søvnmønster hos barn. </a:t>
            </a:r>
            <a:r>
              <a:rPr lang="nb-NO" sz="2400" i="1" dirty="0" smtClean="0">
                <a:solidFill>
                  <a:srgbClr val="FF0000"/>
                </a:solidFill>
              </a:rPr>
              <a:t>Stor sammenheng mellom søvnmønster og skole-prestasjoner. Det gode søvnmønsteret etableres særlig fra 5-7 klasse.</a:t>
            </a:r>
            <a:endParaRPr lang="nb-NO" sz="2400" dirty="0"/>
          </a:p>
        </p:txBody>
      </p:sp>
      <p:sp>
        <p:nvSpPr>
          <p:cNvPr id="5" name="TekstSylinder 4"/>
          <p:cNvSpPr txBox="1"/>
          <p:nvPr/>
        </p:nvSpPr>
        <p:spPr>
          <a:xfrm>
            <a:off x="251520" y="4581128"/>
            <a:ext cx="8208912" cy="1815882"/>
          </a:xfrm>
          <a:prstGeom prst="rect">
            <a:avLst/>
          </a:prstGeom>
          <a:noFill/>
        </p:spPr>
        <p:txBody>
          <a:bodyPr wrap="square" rtlCol="0">
            <a:spAutoFit/>
          </a:bodyPr>
          <a:lstStyle/>
          <a:p>
            <a:pPr>
              <a:buFont typeface="Wingdings" pitchFamily="2" charset="2"/>
              <a:buChar char="Ø"/>
            </a:pPr>
            <a:r>
              <a:rPr lang="nb-NO" sz="2800" dirty="0" smtClean="0"/>
              <a:t> </a:t>
            </a:r>
            <a:r>
              <a:rPr lang="nb-NO" sz="2800" b="1" dirty="0" smtClean="0"/>
              <a:t>Lekser ( når , hvor )</a:t>
            </a:r>
          </a:p>
          <a:p>
            <a:pPr>
              <a:buFont typeface="Wingdings" pitchFamily="2" charset="2"/>
              <a:buChar char="Ø"/>
            </a:pPr>
            <a:r>
              <a:rPr lang="nb-NO" sz="2800" b="1" dirty="0" smtClean="0"/>
              <a:t> Innetider</a:t>
            </a:r>
          </a:p>
          <a:p>
            <a:pPr>
              <a:buFont typeface="Wingdings" pitchFamily="2" charset="2"/>
              <a:buChar char="Ø"/>
            </a:pPr>
            <a:r>
              <a:rPr lang="nb-NO" sz="2800" b="1" dirty="0" smtClean="0"/>
              <a:t> </a:t>
            </a:r>
            <a:r>
              <a:rPr lang="nb-NO" sz="2800" b="1" dirty="0" err="1" smtClean="0"/>
              <a:t>Mediabruk</a:t>
            </a:r>
            <a:endParaRPr lang="nb-NO" sz="2800" b="1" dirty="0" smtClean="0"/>
          </a:p>
          <a:p>
            <a:pPr>
              <a:buFont typeface="Wingdings" pitchFamily="2" charset="2"/>
              <a:buChar char="Ø"/>
            </a:pPr>
            <a:r>
              <a:rPr lang="nb-NO" sz="2800" b="1" dirty="0" smtClean="0"/>
              <a:t> Kosthold</a:t>
            </a:r>
            <a:endParaRPr lang="nb-NO" sz="2800" b="1" dirty="0"/>
          </a:p>
        </p:txBody>
      </p:sp>
    </p:spTree>
    <p:extLst>
      <p:ext uri="{BB962C8B-B14F-4D97-AF65-F5344CB8AC3E}">
        <p14:creationId xmlns:p14="http://schemas.microsoft.com/office/powerpoint/2010/main" val="35677693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0" y="0"/>
            <a:ext cx="9144000" cy="6858000"/>
          </a:xfrm>
          <a:prstGeom prst="rect">
            <a:avLst/>
          </a:prstGeom>
          <a:solidFill>
            <a:srgbClr val="FFFF66"/>
          </a:solidFill>
          <a:ln w="9360">
            <a:solidFill>
              <a:srgbClr val="000000"/>
            </a:solidFill>
            <a:miter lim="800000"/>
            <a:headEnd/>
            <a:tailEnd/>
          </a:ln>
        </p:spPr>
        <p:txBody>
          <a:bodyPr wrap="none" anchor="ctr"/>
          <a:lstStyle/>
          <a:p>
            <a:endParaRPr lang="nb-NO"/>
          </a:p>
        </p:txBody>
      </p:sp>
      <p:sp>
        <p:nvSpPr>
          <p:cNvPr id="33795" name="AutoShape 2"/>
          <p:cNvSpPr>
            <a:spLocks noChangeArrowheads="1"/>
          </p:cNvSpPr>
          <p:nvPr/>
        </p:nvSpPr>
        <p:spPr bwMode="auto">
          <a:xfrm>
            <a:off x="3352800" y="3124200"/>
            <a:ext cx="1524000" cy="990600"/>
          </a:xfrm>
          <a:prstGeom prst="flowChartExtract">
            <a:avLst/>
          </a:prstGeom>
          <a:solidFill>
            <a:srgbClr val="BBE0E3"/>
          </a:solidFill>
          <a:ln w="9360">
            <a:solidFill>
              <a:srgbClr val="000000"/>
            </a:solidFill>
            <a:miter lim="800000"/>
            <a:headEnd/>
            <a:tailEnd/>
          </a:ln>
        </p:spPr>
        <p:txBody>
          <a:bodyPr wrap="none" anchor="ctr"/>
          <a:lstStyle/>
          <a:p>
            <a:endParaRPr lang="nb-NO"/>
          </a:p>
        </p:txBody>
      </p:sp>
      <p:sp>
        <p:nvSpPr>
          <p:cNvPr id="33796" name="Text Box 3"/>
          <p:cNvSpPr txBox="1">
            <a:spLocks noChangeArrowheads="1"/>
          </p:cNvSpPr>
          <p:nvPr/>
        </p:nvSpPr>
        <p:spPr bwMode="auto">
          <a:xfrm>
            <a:off x="4572000" y="6019800"/>
            <a:ext cx="4572000" cy="586957"/>
          </a:xfrm>
          <a:prstGeom prst="rect">
            <a:avLst/>
          </a:prstGeom>
          <a:noFill/>
          <a:ln w="9525">
            <a:noFill/>
            <a:round/>
            <a:headEnd/>
            <a:tailEnd/>
          </a:ln>
        </p:spPr>
        <p:txBody>
          <a:bodyPr lIns="90000" tIns="46800" rIns="90000" bIns="46800">
            <a:spAutoFit/>
          </a:bodyPr>
          <a:lstStyle/>
          <a:p>
            <a:pPr eaLnBrk="0" hangingPunct="0">
              <a:lnSpc>
                <a:spcPct val="100000"/>
              </a:lnSpc>
              <a:spcBef>
                <a:spcPts val="10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err="1" smtClean="0">
                <a:solidFill>
                  <a:srgbClr val="000000"/>
                </a:solidFill>
                <a:latin typeface="Times New Roman" pitchFamily="18" charset="0"/>
              </a:rPr>
              <a:t>Basert</a:t>
            </a:r>
            <a:r>
              <a:rPr lang="en-GB" sz="1600" dirty="0" smtClean="0">
                <a:solidFill>
                  <a:srgbClr val="000000"/>
                </a:solidFill>
                <a:latin typeface="Times New Roman" pitchFamily="18" charset="0"/>
              </a:rPr>
              <a:t> </a:t>
            </a:r>
            <a:r>
              <a:rPr lang="en-GB" sz="1600" dirty="0" err="1" smtClean="0">
                <a:solidFill>
                  <a:srgbClr val="000000"/>
                </a:solidFill>
                <a:latin typeface="Times New Roman" pitchFamily="18" charset="0"/>
              </a:rPr>
              <a:t>på</a:t>
            </a:r>
            <a:r>
              <a:rPr lang="en-GB" sz="1600" dirty="0" smtClean="0">
                <a:solidFill>
                  <a:srgbClr val="000000"/>
                </a:solidFill>
                <a:latin typeface="Times New Roman" pitchFamily="18" charset="0"/>
              </a:rPr>
              <a:t> : .Ingrid </a:t>
            </a:r>
            <a:r>
              <a:rPr lang="en-GB" sz="1600" dirty="0" err="1">
                <a:solidFill>
                  <a:srgbClr val="000000"/>
                </a:solidFill>
                <a:latin typeface="Times New Roman" pitchFamily="18" charset="0"/>
              </a:rPr>
              <a:t>Bø</a:t>
            </a:r>
            <a:r>
              <a:rPr lang="en-GB" sz="1600" dirty="0">
                <a:solidFill>
                  <a:srgbClr val="000000"/>
                </a:solidFill>
                <a:latin typeface="Times New Roman" pitchFamily="18" charset="0"/>
              </a:rPr>
              <a:t> (2002) -</a:t>
            </a:r>
            <a:r>
              <a:rPr lang="en-GB" sz="1600" dirty="0" err="1">
                <a:solidFill>
                  <a:srgbClr val="000000"/>
                </a:solidFill>
                <a:latin typeface="Times New Roman" pitchFamily="18" charset="0"/>
              </a:rPr>
              <a:t>Begrepet</a:t>
            </a:r>
            <a:r>
              <a:rPr lang="en-GB" sz="1600" dirty="0">
                <a:solidFill>
                  <a:srgbClr val="000000"/>
                </a:solidFill>
                <a:latin typeface="Times New Roman" pitchFamily="18" charset="0"/>
              </a:rPr>
              <a:t> :</a:t>
            </a:r>
            <a:r>
              <a:rPr lang="en-GB" sz="1600" dirty="0" err="1">
                <a:solidFill>
                  <a:srgbClr val="000000"/>
                </a:solidFill>
                <a:latin typeface="Times New Roman" pitchFamily="18" charset="0"/>
              </a:rPr>
              <a:t>Indre</a:t>
            </a:r>
            <a:r>
              <a:rPr lang="en-GB" sz="1600" dirty="0">
                <a:solidFill>
                  <a:srgbClr val="000000"/>
                </a:solidFill>
                <a:latin typeface="Times New Roman" pitchFamily="18" charset="0"/>
              </a:rPr>
              <a:t> </a:t>
            </a:r>
            <a:r>
              <a:rPr lang="en-GB" sz="1600" dirty="0" err="1">
                <a:solidFill>
                  <a:srgbClr val="000000"/>
                </a:solidFill>
                <a:latin typeface="Times New Roman" pitchFamily="18" charset="0"/>
              </a:rPr>
              <a:t>vilkår</a:t>
            </a:r>
            <a:r>
              <a:rPr lang="en-GB" sz="1600" dirty="0">
                <a:solidFill>
                  <a:srgbClr val="000000"/>
                </a:solidFill>
                <a:latin typeface="Times New Roman" pitchFamily="18" charset="0"/>
              </a:rPr>
              <a:t> for </a:t>
            </a:r>
            <a:r>
              <a:rPr lang="en-GB" sz="1600" dirty="0" err="1">
                <a:solidFill>
                  <a:srgbClr val="000000"/>
                </a:solidFill>
                <a:latin typeface="Times New Roman" pitchFamily="18" charset="0"/>
              </a:rPr>
              <a:t>foreldreskap</a:t>
            </a:r>
            <a:endParaRPr lang="en-GB" sz="1600" dirty="0">
              <a:solidFill>
                <a:srgbClr val="000000"/>
              </a:solidFill>
              <a:latin typeface="Times New Roman" pitchFamily="18" charset="0"/>
            </a:endParaRPr>
          </a:p>
        </p:txBody>
      </p:sp>
      <p:sp>
        <p:nvSpPr>
          <p:cNvPr id="33797" name="WordArt 4"/>
          <p:cNvSpPr>
            <a:spLocks noChangeArrowheads="1" noChangeShapeType="1" noTextEdit="1"/>
          </p:cNvSpPr>
          <p:nvPr/>
        </p:nvSpPr>
        <p:spPr bwMode="auto">
          <a:xfrm>
            <a:off x="3581400" y="2438400"/>
            <a:ext cx="1400175" cy="571500"/>
          </a:xfrm>
          <a:prstGeom prst="rect">
            <a:avLst/>
          </a:prstGeom>
        </p:spPr>
        <p:txBody>
          <a:bodyPr wrap="none" fromWordArt="1">
            <a:prstTxWarp prst="textPlain">
              <a:avLst>
                <a:gd name="adj" fmla="val 50000"/>
              </a:avLst>
            </a:prstTxWarp>
          </a:bodyPr>
          <a:lstStyle/>
          <a:p>
            <a:pPr algn="ctr"/>
            <a:r>
              <a:rPr lang="nb-NO" sz="3600" kern="10">
                <a:ln w="19080">
                  <a:solidFill>
                    <a:srgbClr val="99CCFF"/>
                  </a:solidFill>
                  <a:miter lim="800000"/>
                  <a:headEnd/>
                  <a:tailEnd/>
                </a:ln>
                <a:solidFill>
                  <a:srgbClr val="0066CC"/>
                </a:solidFill>
                <a:effectLst>
                  <a:outerShdw dist="17819" dir="2700000" algn="ctr" rotWithShape="0">
                    <a:srgbClr val="990000"/>
                  </a:outerShdw>
                </a:effectLst>
                <a:latin typeface="Impact"/>
              </a:rPr>
              <a:t>Mening</a:t>
            </a:r>
          </a:p>
        </p:txBody>
      </p:sp>
      <p:sp>
        <p:nvSpPr>
          <p:cNvPr id="33798" name="WordArt 5"/>
          <p:cNvSpPr>
            <a:spLocks noChangeArrowheads="1" noChangeShapeType="1" noTextEdit="1"/>
          </p:cNvSpPr>
          <p:nvPr/>
        </p:nvSpPr>
        <p:spPr bwMode="auto">
          <a:xfrm>
            <a:off x="4876800" y="4191000"/>
            <a:ext cx="2257425" cy="571500"/>
          </a:xfrm>
          <a:prstGeom prst="rect">
            <a:avLst/>
          </a:prstGeom>
        </p:spPr>
        <p:txBody>
          <a:bodyPr wrap="none" fromWordArt="1">
            <a:prstTxWarp prst="textPlain">
              <a:avLst>
                <a:gd name="adj" fmla="val 50000"/>
              </a:avLst>
            </a:prstTxWarp>
          </a:bodyPr>
          <a:lstStyle/>
          <a:p>
            <a:pPr algn="ctr"/>
            <a:r>
              <a:rPr lang="nb-NO" sz="3600" kern="10">
                <a:ln w="19080">
                  <a:solidFill>
                    <a:srgbClr val="99CCFF"/>
                  </a:solidFill>
                  <a:miter lim="800000"/>
                  <a:headEnd/>
                  <a:tailEnd/>
                </a:ln>
                <a:solidFill>
                  <a:srgbClr val="0066CC"/>
                </a:solidFill>
                <a:effectLst>
                  <a:outerShdw dist="17819" dir="2700000" algn="ctr" rotWithShape="0">
                    <a:srgbClr val="990000"/>
                  </a:outerShdw>
                </a:effectLst>
                <a:latin typeface="Impact"/>
              </a:rPr>
              <a:t>Innflytelse</a:t>
            </a:r>
          </a:p>
        </p:txBody>
      </p:sp>
      <p:sp>
        <p:nvSpPr>
          <p:cNvPr id="33799" name="WordArt 6"/>
          <p:cNvSpPr>
            <a:spLocks noChangeArrowheads="1" noChangeShapeType="1" noTextEdit="1"/>
          </p:cNvSpPr>
          <p:nvPr/>
        </p:nvSpPr>
        <p:spPr bwMode="auto">
          <a:xfrm>
            <a:off x="2057400" y="3810000"/>
            <a:ext cx="1143000" cy="571500"/>
          </a:xfrm>
          <a:prstGeom prst="rect">
            <a:avLst/>
          </a:prstGeom>
        </p:spPr>
        <p:txBody>
          <a:bodyPr wrap="none" fromWordArt="1">
            <a:prstTxWarp prst="textPlain">
              <a:avLst>
                <a:gd name="adj" fmla="val 50000"/>
              </a:avLst>
            </a:prstTxWarp>
          </a:bodyPr>
          <a:lstStyle/>
          <a:p>
            <a:pPr algn="ctr"/>
            <a:r>
              <a:rPr lang="nb-NO" sz="3600" kern="10">
                <a:ln w="19080">
                  <a:solidFill>
                    <a:srgbClr val="99CCFF"/>
                  </a:solidFill>
                  <a:miter lim="800000"/>
                  <a:headEnd/>
                  <a:tailEnd/>
                </a:ln>
                <a:solidFill>
                  <a:srgbClr val="0066CC"/>
                </a:solidFill>
                <a:effectLst>
                  <a:outerShdw dist="17819" dir="2700000" algn="ctr" rotWithShape="0">
                    <a:srgbClr val="990000"/>
                  </a:outerShdw>
                </a:effectLst>
                <a:latin typeface="Impact"/>
              </a:rPr>
              <a:t>Støtte</a:t>
            </a:r>
          </a:p>
        </p:txBody>
      </p:sp>
      <p:sp>
        <p:nvSpPr>
          <p:cNvPr id="33800" name="WordArt 7"/>
          <p:cNvSpPr>
            <a:spLocks noChangeArrowheads="1" noChangeShapeType="1" noTextEdit="1"/>
          </p:cNvSpPr>
          <p:nvPr/>
        </p:nvSpPr>
        <p:spPr bwMode="auto">
          <a:xfrm>
            <a:off x="1905000" y="228600"/>
            <a:ext cx="5257800" cy="647700"/>
          </a:xfrm>
          <a:prstGeom prst="rect">
            <a:avLst/>
          </a:prstGeom>
        </p:spPr>
        <p:txBody>
          <a:bodyPr wrap="none" fromWordArt="1">
            <a:prstTxWarp prst="textPlain">
              <a:avLst>
                <a:gd name="adj" fmla="val 50000"/>
              </a:avLst>
            </a:prstTxWarp>
          </a:bodyPr>
          <a:lstStyle/>
          <a:p>
            <a:pPr algn="ctr"/>
            <a:r>
              <a:rPr lang="nb-NO" sz="3600" kern="10" spc="718">
                <a:ln w="9525">
                  <a:noFill/>
                  <a:round/>
                  <a:headEnd/>
                  <a:tailEnd/>
                </a:ln>
                <a:gradFill rotWithShape="1">
                  <a:gsLst>
                    <a:gs pos="0">
                      <a:srgbClr val="AAAAAA"/>
                    </a:gs>
                    <a:gs pos="100000">
                      <a:srgbClr val="FFFFFF"/>
                    </a:gs>
                  </a:gsLst>
                  <a:lin ang="5400000" scaled="1"/>
                </a:gradFill>
                <a:effectLst>
                  <a:outerShdw dist="40186" dir="4303642" algn="ctr" rotWithShape="0">
                    <a:srgbClr val="4D4D4D"/>
                  </a:outerShdw>
                </a:effectLst>
                <a:latin typeface="Arial Black"/>
              </a:rPr>
              <a:t>Foreldre som ressurs</a:t>
            </a:r>
          </a:p>
        </p:txBody>
      </p:sp>
      <p:sp>
        <p:nvSpPr>
          <p:cNvPr id="33802" name="Text Box 9"/>
          <p:cNvSpPr txBox="1">
            <a:spLocks noChangeArrowheads="1"/>
          </p:cNvSpPr>
          <p:nvPr/>
        </p:nvSpPr>
        <p:spPr bwMode="auto">
          <a:xfrm>
            <a:off x="5181600" y="1295400"/>
            <a:ext cx="3733800" cy="1557338"/>
          </a:xfrm>
          <a:prstGeom prst="rect">
            <a:avLst/>
          </a:prstGeom>
          <a:noFill/>
          <a:ln w="9525">
            <a:noFill/>
            <a:round/>
            <a:headEnd/>
            <a:tailEnd/>
          </a:ln>
        </p:spPr>
        <p:txBody>
          <a:bodyPr lIns="90000" tIns="46800" rIns="90000" bIns="46800">
            <a:spAutoFit/>
          </a:bodyPr>
          <a:lstStyle/>
          <a:p>
            <a:pPr eaLnBrk="0" hangingPunct="0">
              <a:lnSpc>
                <a:spcPct val="100000"/>
              </a:lnSpc>
              <a:spcBef>
                <a:spcPts val="15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000000"/>
                </a:solidFill>
                <a:latin typeface="Times New Roman" pitchFamily="18" charset="0"/>
              </a:rPr>
              <a:t>Å skjønne, forstå hvorfor vi må hjelpe til, at vi er betydningsfulle og hva vi kan gjøre for å hjelpe.</a:t>
            </a:r>
          </a:p>
        </p:txBody>
      </p:sp>
      <p:sp>
        <p:nvSpPr>
          <p:cNvPr id="33803" name="Line 10"/>
          <p:cNvSpPr>
            <a:spLocks noChangeShapeType="1"/>
          </p:cNvSpPr>
          <p:nvPr/>
        </p:nvSpPr>
        <p:spPr bwMode="auto">
          <a:xfrm flipV="1">
            <a:off x="3962400" y="1747838"/>
            <a:ext cx="1219200" cy="542925"/>
          </a:xfrm>
          <a:prstGeom prst="line">
            <a:avLst/>
          </a:prstGeom>
          <a:noFill/>
          <a:ln w="9360">
            <a:solidFill>
              <a:srgbClr val="000000"/>
            </a:solidFill>
            <a:miter lim="800000"/>
            <a:headEnd/>
            <a:tailEnd type="triangle" w="med" len="med"/>
          </a:ln>
        </p:spPr>
        <p:txBody>
          <a:bodyPr/>
          <a:lstStyle/>
          <a:p>
            <a:endParaRPr lang="nb-NO"/>
          </a:p>
        </p:txBody>
      </p:sp>
      <p:sp>
        <p:nvSpPr>
          <p:cNvPr id="33804" name="Text Box 11"/>
          <p:cNvSpPr txBox="1">
            <a:spLocks noChangeArrowheads="1"/>
          </p:cNvSpPr>
          <p:nvPr/>
        </p:nvSpPr>
        <p:spPr bwMode="auto">
          <a:xfrm>
            <a:off x="5105400" y="3048000"/>
            <a:ext cx="4038600" cy="825500"/>
          </a:xfrm>
          <a:prstGeom prst="rect">
            <a:avLst/>
          </a:prstGeom>
          <a:noFill/>
          <a:ln w="9525">
            <a:noFill/>
            <a:round/>
            <a:headEnd/>
            <a:tailEnd/>
          </a:ln>
        </p:spPr>
        <p:txBody>
          <a:bodyPr lIns="90000" tIns="46800" rIns="90000" bIns="46800">
            <a:spAutoFit/>
          </a:bodyPr>
          <a:lstStyle/>
          <a:p>
            <a:pPr eaLnBrk="0" hangingPunct="0">
              <a:lnSpc>
                <a:spcPct val="100000"/>
              </a:lnSpc>
              <a:spcBef>
                <a:spcPts val="15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000000"/>
                </a:solidFill>
                <a:latin typeface="Times New Roman" pitchFamily="18" charset="0"/>
              </a:rPr>
              <a:t>Å se at hjelpen vår bidrar, har effekt,virkning.</a:t>
            </a:r>
          </a:p>
        </p:txBody>
      </p:sp>
      <p:sp>
        <p:nvSpPr>
          <p:cNvPr id="33805" name="Text Box 12"/>
          <p:cNvSpPr txBox="1">
            <a:spLocks noChangeArrowheads="1"/>
          </p:cNvSpPr>
          <p:nvPr/>
        </p:nvSpPr>
        <p:spPr bwMode="auto">
          <a:xfrm>
            <a:off x="0" y="4572000"/>
            <a:ext cx="3810000" cy="1571842"/>
          </a:xfrm>
          <a:prstGeom prst="rect">
            <a:avLst/>
          </a:prstGeom>
          <a:noFill/>
          <a:ln w="9525">
            <a:noFill/>
            <a:round/>
            <a:headEnd/>
            <a:tailEnd/>
          </a:ln>
        </p:spPr>
        <p:txBody>
          <a:bodyPr lIns="90000" tIns="46800" rIns="90000" bIns="46800">
            <a:spAutoFit/>
          </a:bodyPr>
          <a:lstStyle/>
          <a:p>
            <a:pPr eaLnBrk="0" hangingPunct="0">
              <a:lnSpc>
                <a:spcPct val="100000"/>
              </a:lnSpc>
              <a:spcBef>
                <a:spcPts val="1500"/>
              </a:spcBef>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a:solidFill>
                  <a:srgbClr val="000000"/>
                </a:solidFill>
                <a:latin typeface="Times New Roman" pitchFamily="18" charset="0"/>
              </a:rPr>
              <a:t>Å </a:t>
            </a:r>
            <a:r>
              <a:rPr lang="en-GB" sz="2400" dirty="0" err="1">
                <a:solidFill>
                  <a:srgbClr val="000000"/>
                </a:solidFill>
                <a:latin typeface="Times New Roman" pitchFamily="18" charset="0"/>
              </a:rPr>
              <a:t>oppleve</a:t>
            </a:r>
            <a:r>
              <a:rPr lang="en-GB" sz="2400" dirty="0">
                <a:solidFill>
                  <a:srgbClr val="000000"/>
                </a:solidFill>
                <a:latin typeface="Times New Roman" pitchFamily="18" charset="0"/>
              </a:rPr>
              <a:t> at en </a:t>
            </a:r>
            <a:r>
              <a:rPr lang="en-GB" sz="2400" dirty="0" err="1">
                <a:solidFill>
                  <a:srgbClr val="000000"/>
                </a:solidFill>
                <a:latin typeface="Times New Roman" pitchFamily="18" charset="0"/>
              </a:rPr>
              <a:t>har</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felles</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interesse</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og</a:t>
            </a:r>
            <a:r>
              <a:rPr lang="en-GB" sz="2400" dirty="0">
                <a:solidFill>
                  <a:srgbClr val="000000"/>
                </a:solidFill>
                <a:latin typeface="Times New Roman" pitchFamily="18" charset="0"/>
              </a:rPr>
              <a:t> </a:t>
            </a:r>
            <a:r>
              <a:rPr lang="en-GB" sz="2400" dirty="0" err="1">
                <a:solidFill>
                  <a:srgbClr val="000000"/>
                </a:solidFill>
                <a:latin typeface="Times New Roman" pitchFamily="18" charset="0"/>
              </a:rPr>
              <a:t>samhandler</a:t>
            </a:r>
            <a:r>
              <a:rPr lang="en-GB" sz="2400" dirty="0">
                <a:solidFill>
                  <a:srgbClr val="000000"/>
                </a:solidFill>
                <a:latin typeface="Times New Roman" pitchFamily="18" charset="0"/>
              </a:rPr>
              <a:t> med </a:t>
            </a:r>
            <a:r>
              <a:rPr lang="en-GB" sz="2400" dirty="0" err="1" smtClean="0">
                <a:solidFill>
                  <a:srgbClr val="000000"/>
                </a:solidFill>
                <a:latin typeface="Times New Roman" pitchFamily="18" charset="0"/>
              </a:rPr>
              <a:t>andre</a:t>
            </a:r>
            <a:r>
              <a:rPr lang="en-GB" sz="2400" dirty="0" smtClean="0">
                <a:solidFill>
                  <a:srgbClr val="000000"/>
                </a:solidFill>
                <a:latin typeface="Times New Roman" pitchFamily="18" charset="0"/>
              </a:rPr>
              <a:t> </a:t>
            </a:r>
            <a:r>
              <a:rPr lang="en-GB" sz="2400" dirty="0" err="1" smtClean="0">
                <a:solidFill>
                  <a:srgbClr val="000000"/>
                </a:solidFill>
                <a:latin typeface="Times New Roman" pitchFamily="18" charset="0"/>
              </a:rPr>
              <a:t>om</a:t>
            </a:r>
            <a:r>
              <a:rPr lang="en-GB" sz="2400" dirty="0" smtClean="0">
                <a:solidFill>
                  <a:srgbClr val="000000"/>
                </a:solidFill>
                <a:latin typeface="Times New Roman" pitchFamily="18" charset="0"/>
              </a:rPr>
              <a:t>  </a:t>
            </a:r>
            <a:r>
              <a:rPr lang="en-GB" sz="2400" dirty="0" err="1" smtClean="0">
                <a:solidFill>
                  <a:srgbClr val="000000"/>
                </a:solidFill>
                <a:latin typeface="Times New Roman" pitchFamily="18" charset="0"/>
              </a:rPr>
              <a:t>skoleprestasjoner</a:t>
            </a:r>
            <a:r>
              <a:rPr lang="en-GB" sz="2400" dirty="0" smtClean="0">
                <a:solidFill>
                  <a:srgbClr val="000000"/>
                </a:solidFill>
                <a:latin typeface="Times New Roman" pitchFamily="18" charset="0"/>
              </a:rPr>
              <a:t> </a:t>
            </a:r>
            <a:r>
              <a:rPr lang="en-GB" sz="2400" dirty="0" err="1" smtClean="0">
                <a:solidFill>
                  <a:srgbClr val="000000"/>
                </a:solidFill>
                <a:latin typeface="Times New Roman" pitchFamily="18" charset="0"/>
              </a:rPr>
              <a:t>og</a:t>
            </a:r>
            <a:r>
              <a:rPr lang="en-GB" sz="2400" dirty="0" smtClean="0">
                <a:solidFill>
                  <a:srgbClr val="000000"/>
                </a:solidFill>
                <a:latin typeface="Times New Roman" pitchFamily="18" charset="0"/>
              </a:rPr>
              <a:t> </a:t>
            </a:r>
            <a:r>
              <a:rPr lang="en-GB" sz="2400" dirty="0" err="1" smtClean="0">
                <a:solidFill>
                  <a:srgbClr val="000000"/>
                </a:solidFill>
                <a:latin typeface="Times New Roman" pitchFamily="18" charset="0"/>
              </a:rPr>
              <a:t>læringsmiljø</a:t>
            </a:r>
            <a:r>
              <a:rPr lang="en-GB" sz="2400" dirty="0" smtClean="0">
                <a:solidFill>
                  <a:srgbClr val="000000"/>
                </a:solidFill>
                <a:latin typeface="Times New Roman" pitchFamily="18" charset="0"/>
              </a:rPr>
              <a:t>.</a:t>
            </a:r>
            <a:endParaRPr lang="en-GB" sz="2400" dirty="0">
              <a:solidFill>
                <a:srgbClr val="000000"/>
              </a:solidFill>
              <a:latin typeface="Times New Roman" pitchFamily="18" charset="0"/>
            </a:endParaRPr>
          </a:p>
        </p:txBody>
      </p:sp>
      <p:sp>
        <p:nvSpPr>
          <p:cNvPr id="33806" name="Line 13"/>
          <p:cNvSpPr>
            <a:spLocks noChangeShapeType="1"/>
          </p:cNvSpPr>
          <p:nvPr/>
        </p:nvSpPr>
        <p:spPr bwMode="auto">
          <a:xfrm flipV="1">
            <a:off x="7315200" y="3500438"/>
            <a:ext cx="381000" cy="923925"/>
          </a:xfrm>
          <a:prstGeom prst="line">
            <a:avLst/>
          </a:prstGeom>
          <a:noFill/>
          <a:ln w="9360">
            <a:solidFill>
              <a:srgbClr val="000000"/>
            </a:solidFill>
            <a:miter lim="800000"/>
            <a:headEnd/>
            <a:tailEnd type="triangle" w="med" len="med"/>
          </a:ln>
        </p:spPr>
        <p:txBody>
          <a:bodyPr/>
          <a:lstStyle/>
          <a:p>
            <a:endParaRPr lang="nb-NO"/>
          </a:p>
        </p:txBody>
      </p:sp>
      <p:sp>
        <p:nvSpPr>
          <p:cNvPr id="33807" name="Line 14"/>
          <p:cNvSpPr>
            <a:spLocks noChangeShapeType="1"/>
          </p:cNvSpPr>
          <p:nvPr/>
        </p:nvSpPr>
        <p:spPr bwMode="auto">
          <a:xfrm flipH="1">
            <a:off x="1062038" y="3962400"/>
            <a:ext cx="923925" cy="533400"/>
          </a:xfrm>
          <a:prstGeom prst="line">
            <a:avLst/>
          </a:prstGeom>
          <a:noFill/>
          <a:ln w="9360">
            <a:solidFill>
              <a:srgbClr val="000000"/>
            </a:solidFill>
            <a:miter lim="800000"/>
            <a:headEnd/>
            <a:tailEnd type="triangle" w="med" len="med"/>
          </a:ln>
        </p:spPr>
        <p:txBody>
          <a:bodyPr/>
          <a:lstStyle/>
          <a:p>
            <a:endParaRPr lang="nb-NO"/>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noChangeArrowheads="1"/>
          </p:cNvPicPr>
          <p:nvPr/>
        </p:nvPicPr>
        <p:blipFill>
          <a:blip r:embed="rId3" cstate="print"/>
          <a:srcRect/>
          <a:stretch>
            <a:fillRect/>
          </a:stretch>
        </p:blipFill>
        <p:spPr bwMode="auto">
          <a:xfrm>
            <a:off x="533400" y="304800"/>
            <a:ext cx="8153400" cy="6324600"/>
          </a:xfrm>
          <a:prstGeom prst="rect">
            <a:avLst/>
          </a:prstGeom>
          <a:noFill/>
          <a:ln w="9525">
            <a:noFill/>
            <a:round/>
            <a:headEnd/>
            <a:tailEnd/>
          </a:ln>
        </p:spPr>
      </p:pic>
    </p:spTree>
    <p:extLst>
      <p:ext uri="{BB962C8B-B14F-4D97-AF65-F5344CB8AC3E}">
        <p14:creationId xmlns:p14="http://schemas.microsoft.com/office/powerpoint/2010/main" val="37994313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120164"/>
            <a:ext cx="8229600" cy="1143000"/>
          </a:xfrm>
        </p:spPr>
        <p:txBody>
          <a:bodyPr/>
          <a:lstStyle/>
          <a:p>
            <a:r>
              <a:rPr lang="nb-NO" dirty="0" smtClean="0"/>
              <a:t>Skoleprestasjoner og lærers bidrag</a:t>
            </a:r>
            <a:endParaRPr lang="nb-NO" dirty="0"/>
          </a:p>
        </p:txBody>
      </p:sp>
      <p:sp>
        <p:nvSpPr>
          <p:cNvPr id="6" name="TekstSylinder 5"/>
          <p:cNvSpPr txBox="1"/>
          <p:nvPr/>
        </p:nvSpPr>
        <p:spPr>
          <a:xfrm>
            <a:off x="1187624" y="1419503"/>
            <a:ext cx="3574740" cy="1077218"/>
          </a:xfrm>
          <a:prstGeom prst="rect">
            <a:avLst/>
          </a:prstGeom>
          <a:solidFill>
            <a:schemeClr val="accent2">
              <a:lumMod val="20000"/>
              <a:lumOff val="80000"/>
            </a:schemeClr>
          </a:solidFill>
        </p:spPr>
        <p:txBody>
          <a:bodyPr wrap="square" rtlCol="0">
            <a:spAutoFit/>
          </a:bodyPr>
          <a:lstStyle/>
          <a:p>
            <a:r>
              <a:rPr lang="nb-NO" sz="3200" dirty="0" smtClean="0"/>
              <a:t>Lærers relasjons-kompetanse</a:t>
            </a:r>
            <a:endParaRPr lang="nb-NO" sz="3200" dirty="0"/>
          </a:p>
        </p:txBody>
      </p:sp>
      <p:cxnSp>
        <p:nvCxnSpPr>
          <p:cNvPr id="8" name="Rett linje 7"/>
          <p:cNvCxnSpPr/>
          <p:nvPr/>
        </p:nvCxnSpPr>
        <p:spPr>
          <a:xfrm flipH="1">
            <a:off x="1727684" y="2460087"/>
            <a:ext cx="936104" cy="1299046"/>
          </a:xfrm>
          <a:prstGeom prst="line">
            <a:avLst/>
          </a:prstGeom>
        </p:spPr>
        <p:style>
          <a:lnRef idx="1">
            <a:schemeClr val="accent1"/>
          </a:lnRef>
          <a:fillRef idx="0">
            <a:schemeClr val="accent1"/>
          </a:fillRef>
          <a:effectRef idx="0">
            <a:schemeClr val="accent1"/>
          </a:effectRef>
          <a:fontRef idx="minor">
            <a:schemeClr val="tx1"/>
          </a:fontRef>
        </p:style>
      </p:cxnSp>
      <p:sp>
        <p:nvSpPr>
          <p:cNvPr id="9" name="TekstSylinder 8"/>
          <p:cNvSpPr txBox="1"/>
          <p:nvPr/>
        </p:nvSpPr>
        <p:spPr>
          <a:xfrm>
            <a:off x="179512" y="4149080"/>
            <a:ext cx="3312368" cy="1569660"/>
          </a:xfrm>
          <a:prstGeom prst="rect">
            <a:avLst/>
          </a:prstGeom>
          <a:solidFill>
            <a:schemeClr val="accent2">
              <a:lumMod val="20000"/>
              <a:lumOff val="80000"/>
            </a:schemeClr>
          </a:solidFill>
        </p:spPr>
        <p:txBody>
          <a:bodyPr wrap="square" rtlCol="0">
            <a:spAutoFit/>
          </a:bodyPr>
          <a:lstStyle/>
          <a:p>
            <a:r>
              <a:rPr lang="nb-NO" sz="3200" dirty="0" smtClean="0"/>
              <a:t>Struktur og evnen til å skape ro i timene</a:t>
            </a:r>
            <a:endParaRPr lang="nb-NO" sz="3200" dirty="0"/>
          </a:p>
        </p:txBody>
      </p:sp>
      <p:cxnSp>
        <p:nvCxnSpPr>
          <p:cNvPr id="11" name="Rett linje 10"/>
          <p:cNvCxnSpPr/>
          <p:nvPr/>
        </p:nvCxnSpPr>
        <p:spPr>
          <a:xfrm>
            <a:off x="3617894" y="2420889"/>
            <a:ext cx="864096" cy="144016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kstSylinder 11"/>
          <p:cNvSpPr txBox="1"/>
          <p:nvPr/>
        </p:nvSpPr>
        <p:spPr>
          <a:xfrm>
            <a:off x="3617894" y="4250996"/>
            <a:ext cx="3240360" cy="1384995"/>
          </a:xfrm>
          <a:prstGeom prst="rect">
            <a:avLst/>
          </a:prstGeom>
          <a:solidFill>
            <a:schemeClr val="accent2">
              <a:lumMod val="20000"/>
              <a:lumOff val="80000"/>
            </a:schemeClr>
          </a:solidFill>
        </p:spPr>
        <p:txBody>
          <a:bodyPr wrap="square" rtlCol="0">
            <a:spAutoFit/>
          </a:bodyPr>
          <a:lstStyle/>
          <a:p>
            <a:r>
              <a:rPr lang="nb-NO" sz="2800" dirty="0" smtClean="0"/>
              <a:t>Lærers evne til å gi feedback og tilbakemeldinger</a:t>
            </a:r>
            <a:endParaRPr lang="nb-NO" sz="2800" dirty="0"/>
          </a:p>
        </p:txBody>
      </p:sp>
      <p:sp>
        <p:nvSpPr>
          <p:cNvPr id="13" name="TekstSylinder 12"/>
          <p:cNvSpPr txBox="1"/>
          <p:nvPr/>
        </p:nvSpPr>
        <p:spPr>
          <a:xfrm>
            <a:off x="4247964" y="2924944"/>
            <a:ext cx="1368152" cy="369332"/>
          </a:xfrm>
          <a:prstGeom prst="rect">
            <a:avLst/>
          </a:prstGeom>
          <a:noFill/>
        </p:spPr>
        <p:txBody>
          <a:bodyPr wrap="square" rtlCol="0">
            <a:spAutoFit/>
          </a:bodyPr>
          <a:lstStyle/>
          <a:p>
            <a:r>
              <a:rPr lang="nb-NO" dirty="0" smtClean="0"/>
              <a:t>.59</a:t>
            </a:r>
            <a:endParaRPr lang="nb-NO" dirty="0"/>
          </a:p>
        </p:txBody>
      </p:sp>
      <p:cxnSp>
        <p:nvCxnSpPr>
          <p:cNvPr id="15" name="Rett linje 14"/>
          <p:cNvCxnSpPr/>
          <p:nvPr/>
        </p:nvCxnSpPr>
        <p:spPr>
          <a:xfrm>
            <a:off x="1943708" y="4005064"/>
            <a:ext cx="230425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kstSylinder 16"/>
          <p:cNvSpPr txBox="1"/>
          <p:nvPr/>
        </p:nvSpPr>
        <p:spPr>
          <a:xfrm>
            <a:off x="2663788" y="3603500"/>
            <a:ext cx="1476164" cy="369332"/>
          </a:xfrm>
          <a:prstGeom prst="rect">
            <a:avLst/>
          </a:prstGeom>
          <a:noFill/>
        </p:spPr>
        <p:txBody>
          <a:bodyPr wrap="square" rtlCol="0">
            <a:spAutoFit/>
          </a:bodyPr>
          <a:lstStyle/>
          <a:p>
            <a:r>
              <a:rPr lang="nb-NO" dirty="0" smtClean="0"/>
              <a:t>.60</a:t>
            </a:r>
            <a:endParaRPr lang="nb-NO" dirty="0"/>
          </a:p>
        </p:txBody>
      </p:sp>
      <p:sp>
        <p:nvSpPr>
          <p:cNvPr id="18" name="TekstSylinder 17"/>
          <p:cNvSpPr txBox="1"/>
          <p:nvPr/>
        </p:nvSpPr>
        <p:spPr>
          <a:xfrm>
            <a:off x="1547664" y="2706018"/>
            <a:ext cx="504056" cy="369332"/>
          </a:xfrm>
          <a:prstGeom prst="rect">
            <a:avLst/>
          </a:prstGeom>
          <a:noFill/>
        </p:spPr>
        <p:txBody>
          <a:bodyPr wrap="square" rtlCol="0">
            <a:spAutoFit/>
          </a:bodyPr>
          <a:lstStyle/>
          <a:p>
            <a:r>
              <a:rPr lang="nb-NO" dirty="0" smtClean="0"/>
              <a:t>.54</a:t>
            </a:r>
            <a:endParaRPr lang="nb-NO" dirty="0"/>
          </a:p>
        </p:txBody>
      </p:sp>
      <p:cxnSp>
        <p:nvCxnSpPr>
          <p:cNvPr id="20" name="Rett pil 19"/>
          <p:cNvCxnSpPr/>
          <p:nvPr/>
        </p:nvCxnSpPr>
        <p:spPr>
          <a:xfrm>
            <a:off x="5004048" y="3109610"/>
            <a:ext cx="86409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TekstSylinder 20"/>
          <p:cNvSpPr txBox="1"/>
          <p:nvPr/>
        </p:nvSpPr>
        <p:spPr>
          <a:xfrm>
            <a:off x="5886146" y="2324779"/>
            <a:ext cx="1170130" cy="1815882"/>
          </a:xfrm>
          <a:prstGeom prst="rect">
            <a:avLst/>
          </a:prstGeom>
          <a:solidFill>
            <a:srgbClr val="FFC000"/>
          </a:solidFill>
        </p:spPr>
        <p:txBody>
          <a:bodyPr wrap="square" rtlCol="0">
            <a:spAutoFit/>
          </a:bodyPr>
          <a:lstStyle/>
          <a:p>
            <a:r>
              <a:rPr lang="nb-NO" sz="2800" dirty="0" smtClean="0"/>
              <a:t>Faglig trivsel hos eleven</a:t>
            </a:r>
            <a:endParaRPr lang="nb-NO" sz="2800" dirty="0"/>
          </a:p>
        </p:txBody>
      </p:sp>
      <p:sp>
        <p:nvSpPr>
          <p:cNvPr id="25" name="TekstSylinder 24"/>
          <p:cNvSpPr txBox="1"/>
          <p:nvPr/>
        </p:nvSpPr>
        <p:spPr>
          <a:xfrm>
            <a:off x="7596336" y="2564904"/>
            <a:ext cx="1440160" cy="1569660"/>
          </a:xfrm>
          <a:prstGeom prst="rect">
            <a:avLst/>
          </a:prstGeom>
          <a:solidFill>
            <a:srgbClr val="FFFF00"/>
          </a:solidFill>
        </p:spPr>
        <p:txBody>
          <a:bodyPr wrap="square" rtlCol="0">
            <a:spAutoFit/>
          </a:bodyPr>
          <a:lstStyle/>
          <a:p>
            <a:r>
              <a:rPr lang="nb-NO" sz="3200" dirty="0" smtClean="0"/>
              <a:t>Elevens arbeidsinnsats</a:t>
            </a:r>
            <a:endParaRPr lang="nb-NO" sz="3200" dirty="0"/>
          </a:p>
        </p:txBody>
      </p:sp>
      <p:cxnSp>
        <p:nvCxnSpPr>
          <p:cNvPr id="27" name="Rett pil 26"/>
          <p:cNvCxnSpPr/>
          <p:nvPr/>
        </p:nvCxnSpPr>
        <p:spPr>
          <a:xfrm>
            <a:off x="7074278" y="3138791"/>
            <a:ext cx="522058" cy="2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kstSylinder 27"/>
          <p:cNvSpPr txBox="1"/>
          <p:nvPr/>
        </p:nvSpPr>
        <p:spPr>
          <a:xfrm>
            <a:off x="5004048" y="2706018"/>
            <a:ext cx="612068" cy="369332"/>
          </a:xfrm>
          <a:prstGeom prst="rect">
            <a:avLst/>
          </a:prstGeom>
          <a:noFill/>
        </p:spPr>
        <p:txBody>
          <a:bodyPr wrap="square" rtlCol="0">
            <a:spAutoFit/>
          </a:bodyPr>
          <a:lstStyle/>
          <a:p>
            <a:r>
              <a:rPr lang="nb-NO" dirty="0" smtClean="0"/>
              <a:t>.51</a:t>
            </a:r>
            <a:endParaRPr lang="nb-NO" dirty="0"/>
          </a:p>
        </p:txBody>
      </p:sp>
      <p:sp>
        <p:nvSpPr>
          <p:cNvPr id="29" name="TekstSylinder 28"/>
          <p:cNvSpPr txBox="1"/>
          <p:nvPr/>
        </p:nvSpPr>
        <p:spPr>
          <a:xfrm>
            <a:off x="7020272" y="2729971"/>
            <a:ext cx="622412" cy="369332"/>
          </a:xfrm>
          <a:prstGeom prst="rect">
            <a:avLst/>
          </a:prstGeom>
          <a:noFill/>
        </p:spPr>
        <p:txBody>
          <a:bodyPr wrap="square" rtlCol="0">
            <a:spAutoFit/>
          </a:bodyPr>
          <a:lstStyle/>
          <a:p>
            <a:r>
              <a:rPr lang="nb-NO" dirty="0" smtClean="0"/>
              <a:t>.31</a:t>
            </a:r>
            <a:endParaRPr lang="nb-NO" dirty="0"/>
          </a:p>
        </p:txBody>
      </p:sp>
      <p:sp>
        <p:nvSpPr>
          <p:cNvPr id="30" name="TekstSylinder 29"/>
          <p:cNvSpPr txBox="1"/>
          <p:nvPr/>
        </p:nvSpPr>
        <p:spPr>
          <a:xfrm>
            <a:off x="6588224" y="5877272"/>
            <a:ext cx="1656184" cy="369332"/>
          </a:xfrm>
          <a:prstGeom prst="rect">
            <a:avLst/>
          </a:prstGeom>
          <a:noFill/>
        </p:spPr>
        <p:txBody>
          <a:bodyPr wrap="square" rtlCol="0">
            <a:spAutoFit/>
          </a:bodyPr>
          <a:lstStyle/>
          <a:p>
            <a:r>
              <a:rPr lang="nb-NO" smtClean="0"/>
              <a:t>Sepu,2015</a:t>
            </a:r>
            <a:endParaRPr lang="nb-NO"/>
          </a:p>
        </p:txBody>
      </p:sp>
    </p:spTree>
    <p:extLst>
      <p:ext uri="{BB962C8B-B14F-4D97-AF65-F5344CB8AC3E}">
        <p14:creationId xmlns:p14="http://schemas.microsoft.com/office/powerpoint/2010/main" val="23868976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395536" y="260648"/>
            <a:ext cx="8496944" cy="6186309"/>
          </a:xfrm>
          <a:prstGeom prst="rect">
            <a:avLst/>
          </a:prstGeom>
          <a:noFill/>
        </p:spPr>
        <p:txBody>
          <a:bodyPr wrap="square" rtlCol="0">
            <a:spAutoFit/>
          </a:bodyPr>
          <a:lstStyle/>
          <a:p>
            <a:r>
              <a:rPr lang="nb-NO" dirty="0" smtClean="0"/>
              <a:t>Lekser :</a:t>
            </a:r>
          </a:p>
          <a:p>
            <a:r>
              <a:rPr lang="nb-NO" dirty="0" smtClean="0"/>
              <a:t>Skolen :</a:t>
            </a:r>
          </a:p>
          <a:p>
            <a:endParaRPr lang="nb-NO" dirty="0"/>
          </a:p>
          <a:p>
            <a:r>
              <a:rPr lang="nb-NO" dirty="0" smtClean="0"/>
              <a:t>Skal være tilpasset forutsetninger når det gjelder mengde og vanskegrad</a:t>
            </a:r>
          </a:p>
          <a:p>
            <a:r>
              <a:rPr lang="nb-NO" dirty="0" smtClean="0"/>
              <a:t>Skal kun være overlæring og repetisjonsstoff ( ikke nytt lærestoff)</a:t>
            </a:r>
          </a:p>
          <a:p>
            <a:r>
              <a:rPr lang="nb-NO" dirty="0" smtClean="0"/>
              <a:t>Lett tilgjengelig for foreldre å sjekke hva de har i lekser.</a:t>
            </a:r>
          </a:p>
          <a:p>
            <a:r>
              <a:rPr lang="nb-NO" dirty="0" smtClean="0"/>
              <a:t>Leksene bør sjekkes på skolen ( ikke bare om elevene har gjort dem)</a:t>
            </a:r>
          </a:p>
          <a:p>
            <a:endParaRPr lang="nb-NO" dirty="0" smtClean="0"/>
          </a:p>
          <a:p>
            <a:r>
              <a:rPr lang="nb-NO" dirty="0" smtClean="0"/>
              <a:t>Foreldre :</a:t>
            </a:r>
          </a:p>
          <a:p>
            <a:r>
              <a:rPr lang="nb-NO" b="1" dirty="0" smtClean="0"/>
              <a:t>Husk at ditt engasjement og interesse og opplevde </a:t>
            </a:r>
            <a:r>
              <a:rPr lang="nb-NO" b="1" dirty="0" err="1" smtClean="0"/>
              <a:t>hjepsomhet</a:t>
            </a:r>
            <a:r>
              <a:rPr lang="nb-NO" b="1" dirty="0" smtClean="0"/>
              <a:t> er det </a:t>
            </a:r>
            <a:r>
              <a:rPr lang="nb-NO" b="1" dirty="0" err="1" smtClean="0"/>
              <a:t>viktigste.Husk</a:t>
            </a:r>
            <a:r>
              <a:rPr lang="nb-NO" b="1" dirty="0" smtClean="0"/>
              <a:t> at barn er forskjellige og at noen barn er ekstra vanskelig og mer utfordrende å hjelpe enn andre og krever ekstra tålmodighet.</a:t>
            </a:r>
            <a:endParaRPr lang="nb-NO" b="1" dirty="0"/>
          </a:p>
          <a:p>
            <a:pPr marL="285750" indent="-285750">
              <a:buFont typeface="Wingdings" panose="05000000000000000000" pitchFamily="2" charset="2"/>
              <a:buChar char="q"/>
            </a:pPr>
            <a:r>
              <a:rPr lang="nb-NO" dirty="0" smtClean="0"/>
              <a:t>Sjekk : Hva har  ditt barn i lekser.</a:t>
            </a:r>
          </a:p>
          <a:p>
            <a:pPr marL="285750" indent="-285750">
              <a:buFont typeface="Wingdings" panose="05000000000000000000" pitchFamily="2" charset="2"/>
              <a:buChar char="q"/>
            </a:pPr>
            <a:r>
              <a:rPr lang="nb-NO" dirty="0" smtClean="0"/>
              <a:t>Kontroll : At det </a:t>
            </a:r>
            <a:r>
              <a:rPr lang="nb-NO" dirty="0" err="1" smtClean="0"/>
              <a:t>f.eks</a:t>
            </a:r>
            <a:r>
              <a:rPr lang="nb-NO" dirty="0" smtClean="0"/>
              <a:t> på lekseplan er avkrysning for foreldre at de har sjekket leksene for hver dag.</a:t>
            </a:r>
          </a:p>
          <a:p>
            <a:pPr marL="285750" indent="-285750">
              <a:buFont typeface="Wingdings" panose="05000000000000000000" pitchFamily="2" charset="2"/>
              <a:buChar char="q"/>
            </a:pPr>
            <a:r>
              <a:rPr lang="nb-NO" dirty="0" smtClean="0"/>
              <a:t>Plan : Særlig viktig ved ukelekser og generelt viktig for elever som har dårlig for å styre egen tid ( trenger plan + noen trenger klokke/mobil/ timeglass for å ha kontroll på tid)</a:t>
            </a:r>
          </a:p>
          <a:p>
            <a:pPr marL="285750" indent="-285750">
              <a:buFont typeface="Wingdings" panose="05000000000000000000" pitchFamily="2" charset="2"/>
              <a:buChar char="q"/>
            </a:pPr>
            <a:r>
              <a:rPr lang="nb-NO" dirty="0" smtClean="0"/>
              <a:t>Holdninger : Formidle at lekser er viktig.</a:t>
            </a:r>
          </a:p>
          <a:p>
            <a:pPr marL="285750" indent="-285750">
              <a:buFont typeface="Wingdings" panose="05000000000000000000" pitchFamily="2" charset="2"/>
              <a:buChar char="q"/>
            </a:pPr>
            <a:r>
              <a:rPr lang="nb-NO" dirty="0" smtClean="0"/>
              <a:t>Struktur og rutiner ( når gjøres lekser og hvor)</a:t>
            </a:r>
          </a:p>
          <a:p>
            <a:pPr marL="285750" indent="-285750">
              <a:buFont typeface="Wingdings" panose="05000000000000000000" pitchFamily="2" charset="2"/>
              <a:buChar char="q"/>
            </a:pPr>
            <a:r>
              <a:rPr lang="nb-NO" dirty="0" smtClean="0"/>
              <a:t>Fysiske omgivelser ( lys, rolig sted, pult)</a:t>
            </a:r>
          </a:p>
          <a:p>
            <a:pPr marL="285750" indent="-285750">
              <a:buFont typeface="Wingdings" panose="05000000000000000000" pitchFamily="2" charset="2"/>
              <a:buChar char="q"/>
            </a:pPr>
            <a:r>
              <a:rPr lang="nb-NO" dirty="0" smtClean="0"/>
              <a:t>Utstyr : Tilgang på data og nett.</a:t>
            </a:r>
          </a:p>
          <a:p>
            <a:pPr marL="285750" indent="-285750">
              <a:buFont typeface="Wingdings" panose="05000000000000000000" pitchFamily="2" charset="2"/>
              <a:buChar char="q"/>
            </a:pPr>
            <a:r>
              <a:rPr lang="nb-NO" dirty="0" smtClean="0"/>
              <a:t>Tilpasset praktisk hjelp : Ikke for mye hjelp og ikke hele tiden.</a:t>
            </a:r>
            <a:endParaRPr lang="nb-NO" dirty="0"/>
          </a:p>
        </p:txBody>
      </p:sp>
    </p:spTree>
    <p:extLst>
      <p:ext uri="{BB962C8B-B14F-4D97-AF65-F5344CB8AC3E}">
        <p14:creationId xmlns:p14="http://schemas.microsoft.com/office/powerpoint/2010/main" val="27799903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p:cNvSpPr txBox="1"/>
          <p:nvPr/>
        </p:nvSpPr>
        <p:spPr>
          <a:xfrm>
            <a:off x="323528" y="260648"/>
            <a:ext cx="8568952" cy="6124754"/>
          </a:xfrm>
          <a:prstGeom prst="rect">
            <a:avLst/>
          </a:prstGeom>
          <a:noFill/>
        </p:spPr>
        <p:txBody>
          <a:bodyPr wrap="square" rtlCol="0">
            <a:spAutoFit/>
          </a:bodyPr>
          <a:lstStyle/>
          <a:p>
            <a:r>
              <a:rPr lang="nb-NO" sz="2800" b="1" dirty="0" smtClean="0"/>
              <a:t>Foreldrestøtte og skoleprestasjoner/motivasjon.</a:t>
            </a:r>
            <a:endParaRPr lang="nb-NO" sz="2800" b="1" dirty="0"/>
          </a:p>
          <a:p>
            <a:pPr marL="285750" lvl="0" indent="-285750">
              <a:buFont typeface="Wingdings" panose="05000000000000000000" pitchFamily="2" charset="2"/>
              <a:buChar char="q"/>
            </a:pPr>
            <a:r>
              <a:rPr lang="nb-NO" sz="2800" dirty="0"/>
              <a:t>Du bør som forelder sette deg inn i hva skolen driver med, og hva skolens mål og oppgaver er.</a:t>
            </a:r>
          </a:p>
          <a:p>
            <a:pPr marL="285750" lvl="0" indent="-285750">
              <a:buFont typeface="Wingdings" panose="05000000000000000000" pitchFamily="2" charset="2"/>
              <a:buChar char="q"/>
            </a:pPr>
            <a:r>
              <a:rPr lang="nb-NO" sz="2800" dirty="0"/>
              <a:t>Du bør følge opp barna dine i skolegangen, men du bør også formidle klare forventninger til skolen og lærerne.</a:t>
            </a:r>
          </a:p>
          <a:p>
            <a:pPr marL="285750" lvl="0" indent="-285750">
              <a:buFont typeface="Wingdings" panose="05000000000000000000" pitchFamily="2" charset="2"/>
              <a:buChar char="q"/>
            </a:pPr>
            <a:r>
              <a:rPr lang="nb-NO" sz="2800" dirty="0"/>
              <a:t>Snakk aldri negativt om skolen og lærerne når barna dine hører på.</a:t>
            </a:r>
          </a:p>
          <a:p>
            <a:pPr marL="285750" lvl="0" indent="-285750">
              <a:buFont typeface="Wingdings" panose="05000000000000000000" pitchFamily="2" charset="2"/>
              <a:buChar char="q"/>
            </a:pPr>
            <a:r>
              <a:rPr lang="nb-NO" sz="2800" dirty="0"/>
              <a:t>Spør barna hver dag om hvordan det har vært på skolen, hva de har lært, og hvilke tilbakemeldinger de har fått.</a:t>
            </a:r>
          </a:p>
          <a:p>
            <a:pPr marL="285750" lvl="0" indent="-285750">
              <a:buFont typeface="Wingdings" panose="05000000000000000000" pitchFamily="2" charset="2"/>
              <a:buChar char="q"/>
            </a:pPr>
            <a:r>
              <a:rPr lang="nb-NO" sz="2800" dirty="0"/>
              <a:t>Legg vekt på å formidle at skole og skolegang er viktig.</a:t>
            </a:r>
          </a:p>
          <a:p>
            <a:pPr marL="285750" lvl="0" indent="-285750">
              <a:buFont typeface="Wingdings" panose="05000000000000000000" pitchFamily="2" charset="2"/>
              <a:buChar char="q"/>
            </a:pPr>
            <a:r>
              <a:rPr lang="nb-NO" sz="2800" dirty="0"/>
              <a:t>Snakk ofte generelt om skole hjemme.</a:t>
            </a:r>
          </a:p>
          <a:p>
            <a:pPr marL="285750" lvl="0" indent="-285750">
              <a:buFont typeface="Wingdings" panose="05000000000000000000" pitchFamily="2" charset="2"/>
              <a:buChar char="q"/>
            </a:pPr>
            <a:r>
              <a:rPr lang="nb-NO" sz="2800" dirty="0"/>
              <a:t>Prioriter barnas skolegang foran fritidsaktiviteter og ferie</a:t>
            </a:r>
            <a:r>
              <a:rPr lang="nb-NO" sz="2800" dirty="0" smtClean="0"/>
              <a:t>.</a:t>
            </a:r>
            <a:endParaRPr lang="nb-NO" sz="2800" dirty="0"/>
          </a:p>
        </p:txBody>
      </p:sp>
      <p:sp>
        <p:nvSpPr>
          <p:cNvPr id="2" name="TekstSylinder 1"/>
          <p:cNvSpPr txBox="1"/>
          <p:nvPr/>
        </p:nvSpPr>
        <p:spPr>
          <a:xfrm>
            <a:off x="5148064" y="6093296"/>
            <a:ext cx="2880320" cy="646331"/>
          </a:xfrm>
          <a:prstGeom prst="rect">
            <a:avLst/>
          </a:prstGeom>
          <a:noFill/>
        </p:spPr>
        <p:txBody>
          <a:bodyPr wrap="square" rtlCol="0">
            <a:spAutoFit/>
          </a:bodyPr>
          <a:lstStyle/>
          <a:p>
            <a:r>
              <a:rPr lang="nb-NO" i="1"/>
              <a:t>Ref. Thomas Nordahl SEPU 2014</a:t>
            </a:r>
            <a:endParaRPr lang="nb-NO" i="1" dirty="0"/>
          </a:p>
        </p:txBody>
      </p:sp>
    </p:spTree>
    <p:extLst>
      <p:ext uri="{BB962C8B-B14F-4D97-AF65-F5344CB8AC3E}">
        <p14:creationId xmlns:p14="http://schemas.microsoft.com/office/powerpoint/2010/main" val="10121699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p:cNvSpPr txBox="1"/>
          <p:nvPr/>
        </p:nvSpPr>
        <p:spPr>
          <a:xfrm>
            <a:off x="179512" y="188640"/>
            <a:ext cx="8496944" cy="6678751"/>
          </a:xfrm>
          <a:prstGeom prst="rect">
            <a:avLst/>
          </a:prstGeom>
          <a:noFill/>
        </p:spPr>
        <p:txBody>
          <a:bodyPr wrap="square" rtlCol="0">
            <a:spAutoFit/>
          </a:bodyPr>
          <a:lstStyle/>
          <a:p>
            <a:r>
              <a:rPr lang="nb-NO" sz="2800" b="1" dirty="0"/>
              <a:t>Støtte i skolearbeid</a:t>
            </a:r>
          </a:p>
          <a:p>
            <a:pPr marL="285750" lvl="0" indent="-285750">
              <a:buFont typeface="Wingdings" panose="05000000000000000000" pitchFamily="2" charset="2"/>
              <a:buChar char="q"/>
            </a:pPr>
            <a:r>
              <a:rPr lang="nb-NO" sz="2000" dirty="0"/>
              <a:t>Det er viktig å vise interesse for skolearbeidet og ikke avvise faglige spørsmål barna måtte ha som du ikke kan svare på. Som foreldre kan du prøve å svare eller finne ut av det på en annen måte. Det gjør ikke noe om det blir feil. Det er langt bedre å prøve å hjelpe til enn å avvise fordi du ikke vet om det er helt riktig. Mange foreldre ser ut til å være redd for å gjøre noe som ikke er riktig. </a:t>
            </a:r>
          </a:p>
          <a:p>
            <a:pPr marL="285750" lvl="0" indent="-285750">
              <a:buFont typeface="Wingdings" panose="05000000000000000000" pitchFamily="2" charset="2"/>
              <a:buChar char="q"/>
            </a:pPr>
            <a:r>
              <a:rPr lang="nb-NO" sz="2000" dirty="0"/>
              <a:t>Fokuser mer på barnas arbeidsinnsats enn på resultater, og bruk ros og oppmuntring.</a:t>
            </a:r>
          </a:p>
          <a:p>
            <a:pPr marL="285750" lvl="0" indent="-285750">
              <a:buFont typeface="Wingdings" panose="05000000000000000000" pitchFamily="2" charset="2"/>
              <a:buChar char="q"/>
            </a:pPr>
            <a:r>
              <a:rPr lang="nb-NO" sz="2000" dirty="0"/>
              <a:t>Etabler og oppretthold rutiner for skolearbeid og lekser hjemme. Dette gjelder både når det skal foregå, hvor i huset og ikke minst i hvilken grad det skal være tilgang til TV, sosiale medier, spill o.l. mens skolearbeid utføres.</a:t>
            </a:r>
          </a:p>
          <a:p>
            <a:pPr marL="285750" lvl="0" indent="-285750">
              <a:buFont typeface="Wingdings" panose="05000000000000000000" pitchFamily="2" charset="2"/>
              <a:buChar char="q"/>
            </a:pPr>
            <a:r>
              <a:rPr lang="nb-NO" sz="2000" dirty="0"/>
              <a:t>Foreldre bør så langt som mulig være fysisk og mentalt til stede når skolearbeid utføres hjemme</a:t>
            </a:r>
            <a:r>
              <a:rPr lang="nb-NO" sz="2000" dirty="0" smtClean="0"/>
              <a:t>.</a:t>
            </a:r>
            <a:endParaRPr lang="nb-NO" dirty="0" smtClean="0"/>
          </a:p>
          <a:p>
            <a:pPr marL="285750" lvl="0" indent="-285750">
              <a:buFont typeface="Wingdings" panose="05000000000000000000" pitchFamily="2" charset="2"/>
              <a:buChar char="q"/>
            </a:pPr>
            <a:r>
              <a:rPr lang="nb-NO" sz="2000" dirty="0" smtClean="0"/>
              <a:t>Er leksene for vanskelig for eleven og du ikke klarer å hjelpe, er det viktig med en god dialog med læreren. Leksene kan ikke være for vanskelige. Det er viktig at eleven opplever mestring.</a:t>
            </a:r>
          </a:p>
          <a:p>
            <a:pPr marL="285750" indent="-285750">
              <a:buFont typeface="Wingdings" panose="05000000000000000000" pitchFamily="2" charset="2"/>
              <a:buChar char="q"/>
            </a:pPr>
            <a:r>
              <a:rPr lang="nb-NO" sz="2000" dirty="0" smtClean="0"/>
              <a:t>Læringsmiljø : Et godt sosialt fellesskap mellom foreldre er også viktig, og det kan utvikle trygge og gode oppvekstmiljøer. Det har betydning både for sosial og faglig utvikling. Et nettverk mellom foreldre vil også kunne </a:t>
            </a:r>
            <a:r>
              <a:rPr lang="nb-NO" sz="2000" dirty="0" err="1" smtClean="0"/>
              <a:t>myndiggjøre</a:t>
            </a:r>
            <a:r>
              <a:rPr lang="nb-NO" sz="2000" dirty="0" smtClean="0"/>
              <a:t> foreldre i møte med skolen.</a:t>
            </a:r>
          </a:p>
          <a:p>
            <a:r>
              <a:rPr lang="nb-NO" sz="2000" i="1" dirty="0" smtClean="0"/>
              <a:t>Ref. Thomas Nordahl SEPU 2014</a:t>
            </a:r>
            <a:endParaRPr lang="nb-NO" sz="2000" i="1" dirty="0"/>
          </a:p>
        </p:txBody>
      </p:sp>
    </p:spTree>
    <p:extLst>
      <p:ext uri="{BB962C8B-B14F-4D97-AF65-F5344CB8AC3E}">
        <p14:creationId xmlns:p14="http://schemas.microsoft.com/office/powerpoint/2010/main" val="1381542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Tidlig intervensjon</a:t>
            </a:r>
            <a:endParaRPr lang="nb-NO" dirty="0"/>
          </a:p>
        </p:txBody>
      </p:sp>
      <p:sp>
        <p:nvSpPr>
          <p:cNvPr id="3" name="Plassholder for innhold 2"/>
          <p:cNvSpPr>
            <a:spLocks noGrp="1"/>
          </p:cNvSpPr>
          <p:nvPr>
            <p:ph idx="1"/>
          </p:nvPr>
        </p:nvSpPr>
        <p:spPr/>
        <p:txBody>
          <a:bodyPr/>
          <a:lstStyle/>
          <a:p>
            <a:pPr marL="0" indent="0">
              <a:buNone/>
            </a:pPr>
            <a:r>
              <a:rPr lang="nb-NO" dirty="0" smtClean="0"/>
              <a:t>Løpet legges tidlig. Det er nesten 80% sannsynlig at det kompetansenivået en elev er på i 5-6 klasse er det samme kompetansenivået eleven er på i 10 klasse.</a:t>
            </a:r>
            <a:endParaRPr lang="nb-NO" dirty="0"/>
          </a:p>
        </p:txBody>
      </p:sp>
      <p:sp>
        <p:nvSpPr>
          <p:cNvPr id="4" name="TekstSylinder 3"/>
          <p:cNvSpPr txBox="1"/>
          <p:nvPr/>
        </p:nvSpPr>
        <p:spPr>
          <a:xfrm>
            <a:off x="611560" y="4005064"/>
            <a:ext cx="2952328" cy="1477328"/>
          </a:xfrm>
          <a:prstGeom prst="rect">
            <a:avLst/>
          </a:prstGeom>
          <a:noFill/>
        </p:spPr>
        <p:txBody>
          <a:bodyPr wrap="square" rtlCol="0">
            <a:spAutoFit/>
          </a:bodyPr>
          <a:lstStyle/>
          <a:p>
            <a:r>
              <a:rPr lang="nb-NO" dirty="0" smtClean="0"/>
              <a:t>Barneskolen</a:t>
            </a:r>
          </a:p>
          <a:p>
            <a:endParaRPr lang="nb-NO" dirty="0"/>
          </a:p>
          <a:p>
            <a:r>
              <a:rPr lang="nb-NO" dirty="0" smtClean="0"/>
              <a:t>1 Lav ( Flest gutter)</a:t>
            </a:r>
          </a:p>
          <a:p>
            <a:r>
              <a:rPr lang="nb-NO" dirty="0" smtClean="0"/>
              <a:t>2</a:t>
            </a:r>
          </a:p>
          <a:p>
            <a:r>
              <a:rPr lang="nb-NO" dirty="0" smtClean="0"/>
              <a:t>3Høy</a:t>
            </a:r>
            <a:endParaRPr lang="nb-NO" dirty="0"/>
          </a:p>
        </p:txBody>
      </p:sp>
      <p:sp>
        <p:nvSpPr>
          <p:cNvPr id="5" name="TekstSylinder 4"/>
          <p:cNvSpPr txBox="1"/>
          <p:nvPr/>
        </p:nvSpPr>
        <p:spPr>
          <a:xfrm>
            <a:off x="5076056" y="4005064"/>
            <a:ext cx="3312368" cy="1754326"/>
          </a:xfrm>
          <a:prstGeom prst="rect">
            <a:avLst/>
          </a:prstGeom>
          <a:noFill/>
        </p:spPr>
        <p:txBody>
          <a:bodyPr wrap="square" rtlCol="0">
            <a:spAutoFit/>
          </a:bodyPr>
          <a:lstStyle/>
          <a:p>
            <a:r>
              <a:rPr lang="nb-NO" dirty="0" smtClean="0"/>
              <a:t>Ungdomsskole</a:t>
            </a:r>
          </a:p>
          <a:p>
            <a:r>
              <a:rPr lang="nb-NO" dirty="0" smtClean="0"/>
              <a:t>1 Lav  (</a:t>
            </a:r>
            <a:r>
              <a:rPr lang="nb-NO" i="1" dirty="0" smtClean="0"/>
              <a:t>Flest gutter)</a:t>
            </a:r>
          </a:p>
          <a:p>
            <a:r>
              <a:rPr lang="nb-NO" i="1" dirty="0" smtClean="0"/>
              <a:t>2         (Flest gutter)</a:t>
            </a:r>
          </a:p>
          <a:p>
            <a:r>
              <a:rPr lang="nb-NO" dirty="0" smtClean="0"/>
              <a:t>3</a:t>
            </a:r>
          </a:p>
          <a:p>
            <a:r>
              <a:rPr lang="nb-NO" dirty="0" smtClean="0"/>
              <a:t>4</a:t>
            </a:r>
          </a:p>
          <a:p>
            <a:r>
              <a:rPr lang="nb-NO" dirty="0" smtClean="0"/>
              <a:t>5 Høy </a:t>
            </a:r>
            <a:endParaRPr lang="nb-NO" dirty="0"/>
          </a:p>
        </p:txBody>
      </p:sp>
      <p:cxnSp>
        <p:nvCxnSpPr>
          <p:cNvPr id="7" name="Rett pil 6"/>
          <p:cNvCxnSpPr/>
          <p:nvPr/>
        </p:nvCxnSpPr>
        <p:spPr>
          <a:xfrm flipV="1">
            <a:off x="2627784" y="4581128"/>
            <a:ext cx="2448272" cy="72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2627784" y="4149080"/>
            <a:ext cx="2232248" cy="369332"/>
          </a:xfrm>
          <a:prstGeom prst="rect">
            <a:avLst/>
          </a:prstGeom>
          <a:noFill/>
        </p:spPr>
        <p:txBody>
          <a:bodyPr wrap="square" rtlCol="0">
            <a:spAutoFit/>
          </a:bodyPr>
          <a:lstStyle/>
          <a:p>
            <a:r>
              <a:rPr lang="nb-NO" dirty="0" err="1" smtClean="0"/>
              <a:t>Stabilitet+kjønn</a:t>
            </a:r>
            <a:endParaRPr lang="nb-NO" dirty="0"/>
          </a:p>
        </p:txBody>
      </p:sp>
    </p:spTree>
    <p:extLst>
      <p:ext uri="{BB962C8B-B14F-4D97-AF65-F5344CB8AC3E}">
        <p14:creationId xmlns:p14="http://schemas.microsoft.com/office/powerpoint/2010/main" val="670778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graphicFrame>
        <p:nvGraphicFramePr>
          <p:cNvPr id="4" name="Plassholder for innhold 3"/>
          <p:cNvGraphicFramePr>
            <a:graphicFrameLocks noGrp="1"/>
          </p:cNvGraphicFramePr>
          <p:nvPr>
            <p:ph idx="1"/>
            <p:extLst/>
          </p:nvPr>
        </p:nvGraphicFramePr>
        <p:xfrm>
          <a:off x="457200" y="274638"/>
          <a:ext cx="8435281" cy="6178698"/>
        </p:xfrm>
        <a:graphic>
          <a:graphicData uri="http://schemas.openxmlformats.org/drawingml/2006/table">
            <a:tbl>
              <a:tblPr firstRow="1" bandRow="1">
                <a:tableStyleId>{5C22544A-7EE6-4342-B048-85BDC9FD1C3A}</a:tableStyleId>
              </a:tblPr>
              <a:tblGrid>
                <a:gridCol w="4801649"/>
                <a:gridCol w="908408"/>
                <a:gridCol w="825825"/>
                <a:gridCol w="825825"/>
                <a:gridCol w="825825"/>
                <a:gridCol w="247749"/>
              </a:tblGrid>
              <a:tr h="1029783">
                <a:tc>
                  <a:txBody>
                    <a:bodyPr/>
                    <a:lstStyle/>
                    <a:p>
                      <a:endParaRPr lang="nb-NO" dirty="0" smtClean="0"/>
                    </a:p>
                    <a:p>
                      <a:r>
                        <a:rPr lang="nb-NO" dirty="0" smtClean="0"/>
                        <a:t>Påstand</a:t>
                      </a:r>
                      <a:endParaRPr lang="nb-NO" dirty="0"/>
                    </a:p>
                  </a:txBody>
                  <a:tcPr/>
                </a:tc>
                <a:tc>
                  <a:txBody>
                    <a:bodyPr/>
                    <a:lstStyle/>
                    <a:p>
                      <a:r>
                        <a:rPr lang="nb-NO" dirty="0" smtClean="0"/>
                        <a:t>Helt usant</a:t>
                      </a:r>
                      <a:endParaRPr lang="nb-NO" dirty="0"/>
                    </a:p>
                  </a:txBody>
                  <a:tcPr/>
                </a:tc>
                <a:tc>
                  <a:txBody>
                    <a:bodyPr/>
                    <a:lstStyle/>
                    <a:p>
                      <a:r>
                        <a:rPr lang="nb-NO" dirty="0" smtClean="0"/>
                        <a:t>Litt usant</a:t>
                      </a:r>
                      <a:endParaRPr lang="nb-NO" dirty="0"/>
                    </a:p>
                  </a:txBody>
                  <a:tcPr/>
                </a:tc>
                <a:tc>
                  <a:txBody>
                    <a:bodyPr/>
                    <a:lstStyle/>
                    <a:p>
                      <a:r>
                        <a:rPr lang="nb-NO" dirty="0" smtClean="0"/>
                        <a:t>Litt sant</a:t>
                      </a:r>
                      <a:endParaRPr lang="nb-NO" dirty="0"/>
                    </a:p>
                  </a:txBody>
                  <a:tcPr/>
                </a:tc>
                <a:tc>
                  <a:txBody>
                    <a:bodyPr/>
                    <a:lstStyle/>
                    <a:p>
                      <a:r>
                        <a:rPr lang="nb-NO" dirty="0" smtClean="0"/>
                        <a:t>Helt sant</a:t>
                      </a:r>
                      <a:endParaRPr lang="nb-NO" dirty="0"/>
                    </a:p>
                  </a:txBody>
                  <a:tcPr/>
                </a:tc>
                <a:tc>
                  <a:txBody>
                    <a:bodyPr/>
                    <a:lstStyle/>
                    <a:p>
                      <a:endParaRPr lang="nb-NO"/>
                    </a:p>
                  </a:txBody>
                  <a:tcPr/>
                </a:tc>
              </a:tr>
              <a:tr h="1029783">
                <a:tc>
                  <a:txBody>
                    <a:bodyPr/>
                    <a:lstStyle/>
                    <a:p>
                      <a:r>
                        <a:rPr lang="nb-NO" dirty="0" smtClean="0"/>
                        <a:t>1. Jeg liker skolearbeid</a:t>
                      </a:r>
                      <a:endParaRPr lang="nb-NO" dirty="0"/>
                    </a:p>
                  </a:txBody>
                  <a:tcPr/>
                </a:tc>
                <a:tc>
                  <a:txBody>
                    <a:bodyPr/>
                    <a:lstStyle/>
                    <a:p>
                      <a:r>
                        <a:rPr lang="nb-NO" dirty="0" smtClean="0"/>
                        <a:t>20%</a:t>
                      </a:r>
                      <a:endParaRPr lang="nb-NO" dirty="0"/>
                    </a:p>
                  </a:txBody>
                  <a:tcPr/>
                </a:tc>
                <a:tc>
                  <a:txBody>
                    <a:bodyPr/>
                    <a:lstStyle/>
                    <a:p>
                      <a:r>
                        <a:rPr lang="nb-NO" dirty="0" smtClean="0"/>
                        <a:t>30%</a:t>
                      </a:r>
                      <a:endParaRPr lang="nb-NO" dirty="0"/>
                    </a:p>
                  </a:txBody>
                  <a:tcPr/>
                </a:tc>
                <a:tc>
                  <a:txBody>
                    <a:bodyPr/>
                    <a:lstStyle/>
                    <a:p>
                      <a:r>
                        <a:rPr lang="nb-NO" dirty="0" smtClean="0"/>
                        <a:t>37%</a:t>
                      </a:r>
                      <a:endParaRPr lang="nb-NO" dirty="0"/>
                    </a:p>
                  </a:txBody>
                  <a:tcPr/>
                </a:tc>
                <a:tc>
                  <a:txBody>
                    <a:bodyPr/>
                    <a:lstStyle/>
                    <a:p>
                      <a:r>
                        <a:rPr lang="nb-NO" dirty="0" smtClean="0"/>
                        <a:t>13%</a:t>
                      </a:r>
                      <a:endParaRPr lang="nb-NO" dirty="0"/>
                    </a:p>
                  </a:txBody>
                  <a:tcPr/>
                </a:tc>
                <a:tc>
                  <a:txBody>
                    <a:bodyPr/>
                    <a:lstStyle/>
                    <a:p>
                      <a:endParaRPr lang="nb-NO"/>
                    </a:p>
                  </a:txBody>
                  <a:tcPr/>
                </a:tc>
              </a:tr>
              <a:tr h="1029783">
                <a:tc>
                  <a:txBody>
                    <a:bodyPr/>
                    <a:lstStyle/>
                    <a:p>
                      <a:r>
                        <a:rPr lang="nb-NO" dirty="0" smtClean="0"/>
                        <a:t>2. Jeg gjør mitt beste med skolearbeid</a:t>
                      </a:r>
                      <a:endParaRPr lang="nb-NO" dirty="0"/>
                    </a:p>
                  </a:txBody>
                  <a:tcPr/>
                </a:tc>
                <a:tc>
                  <a:txBody>
                    <a:bodyPr/>
                    <a:lstStyle/>
                    <a:p>
                      <a:r>
                        <a:rPr lang="nb-NO" dirty="0" smtClean="0"/>
                        <a:t>3%</a:t>
                      </a:r>
                      <a:endParaRPr lang="nb-NO" dirty="0"/>
                    </a:p>
                  </a:txBody>
                  <a:tcPr/>
                </a:tc>
                <a:tc>
                  <a:txBody>
                    <a:bodyPr/>
                    <a:lstStyle/>
                    <a:p>
                      <a:r>
                        <a:rPr lang="nb-NO" dirty="0" smtClean="0"/>
                        <a:t>12%</a:t>
                      </a:r>
                      <a:endParaRPr lang="nb-NO" dirty="0"/>
                    </a:p>
                  </a:txBody>
                  <a:tcPr/>
                </a:tc>
                <a:tc>
                  <a:txBody>
                    <a:bodyPr/>
                    <a:lstStyle/>
                    <a:p>
                      <a:r>
                        <a:rPr lang="nb-NO" dirty="0" smtClean="0"/>
                        <a:t>40%</a:t>
                      </a:r>
                      <a:endParaRPr lang="nb-NO" dirty="0"/>
                    </a:p>
                  </a:txBody>
                  <a:tcPr/>
                </a:tc>
                <a:tc>
                  <a:txBody>
                    <a:bodyPr/>
                    <a:lstStyle/>
                    <a:p>
                      <a:r>
                        <a:rPr lang="nb-NO" dirty="0" smtClean="0"/>
                        <a:t>45%</a:t>
                      </a:r>
                      <a:endParaRPr lang="nb-NO" dirty="0"/>
                    </a:p>
                  </a:txBody>
                  <a:tcPr/>
                </a:tc>
                <a:tc>
                  <a:txBody>
                    <a:bodyPr/>
                    <a:lstStyle/>
                    <a:p>
                      <a:endParaRPr lang="nb-NO"/>
                    </a:p>
                  </a:txBody>
                  <a:tcPr/>
                </a:tc>
              </a:tr>
              <a:tr h="1029783">
                <a:tc>
                  <a:txBody>
                    <a:bodyPr/>
                    <a:lstStyle/>
                    <a:p>
                      <a:r>
                        <a:rPr lang="nb-NO" dirty="0" smtClean="0"/>
                        <a:t>3. Jeg ber </a:t>
                      </a:r>
                      <a:r>
                        <a:rPr lang="nb-NO" dirty="0" smtClean="0">
                          <a:solidFill>
                            <a:srgbClr val="FF0000"/>
                          </a:solidFill>
                        </a:rPr>
                        <a:t>ikke</a:t>
                      </a:r>
                      <a:r>
                        <a:rPr lang="nb-NO" dirty="0" smtClean="0"/>
                        <a:t> om hjelp når det er noe jeg ikke forstår.</a:t>
                      </a:r>
                      <a:endParaRPr lang="nb-NO" dirty="0"/>
                    </a:p>
                  </a:txBody>
                  <a:tcPr/>
                </a:tc>
                <a:tc>
                  <a:txBody>
                    <a:bodyPr/>
                    <a:lstStyle/>
                    <a:p>
                      <a:r>
                        <a:rPr lang="nb-NO" dirty="0" smtClean="0"/>
                        <a:t>52%</a:t>
                      </a:r>
                      <a:endParaRPr lang="nb-NO" dirty="0"/>
                    </a:p>
                  </a:txBody>
                  <a:tcPr/>
                </a:tc>
                <a:tc>
                  <a:txBody>
                    <a:bodyPr/>
                    <a:lstStyle/>
                    <a:p>
                      <a:r>
                        <a:rPr lang="nb-NO" dirty="0" smtClean="0"/>
                        <a:t>26%</a:t>
                      </a:r>
                      <a:endParaRPr lang="nb-NO" dirty="0"/>
                    </a:p>
                  </a:txBody>
                  <a:tcPr/>
                </a:tc>
                <a:tc>
                  <a:txBody>
                    <a:bodyPr/>
                    <a:lstStyle/>
                    <a:p>
                      <a:r>
                        <a:rPr lang="nb-NO" dirty="0" smtClean="0"/>
                        <a:t>16%</a:t>
                      </a:r>
                      <a:endParaRPr lang="nb-NO" dirty="0"/>
                    </a:p>
                  </a:txBody>
                  <a:tcPr/>
                </a:tc>
                <a:tc>
                  <a:txBody>
                    <a:bodyPr/>
                    <a:lstStyle/>
                    <a:p>
                      <a:r>
                        <a:rPr lang="nb-NO" dirty="0" smtClean="0"/>
                        <a:t>6%</a:t>
                      </a:r>
                      <a:endParaRPr lang="nb-NO" dirty="0"/>
                    </a:p>
                  </a:txBody>
                  <a:tcPr/>
                </a:tc>
                <a:tc>
                  <a:txBody>
                    <a:bodyPr/>
                    <a:lstStyle/>
                    <a:p>
                      <a:endParaRPr lang="nb-NO"/>
                    </a:p>
                  </a:txBody>
                  <a:tcPr/>
                </a:tc>
              </a:tr>
              <a:tr h="1029783">
                <a:tc>
                  <a:txBody>
                    <a:bodyPr/>
                    <a:lstStyle/>
                    <a:p>
                      <a:r>
                        <a:rPr lang="nb-NO" dirty="0" smtClean="0"/>
                        <a:t>4. Skolearbeid opplever jeg ofte som vanskelig.</a:t>
                      </a:r>
                      <a:endParaRPr lang="nb-NO" dirty="0"/>
                    </a:p>
                  </a:txBody>
                  <a:tcPr/>
                </a:tc>
                <a:tc>
                  <a:txBody>
                    <a:bodyPr/>
                    <a:lstStyle/>
                    <a:p>
                      <a:r>
                        <a:rPr lang="nb-NO" dirty="0" smtClean="0"/>
                        <a:t>25%</a:t>
                      </a:r>
                      <a:endParaRPr lang="nb-NO" dirty="0"/>
                    </a:p>
                  </a:txBody>
                  <a:tcPr/>
                </a:tc>
                <a:tc>
                  <a:txBody>
                    <a:bodyPr/>
                    <a:lstStyle/>
                    <a:p>
                      <a:r>
                        <a:rPr lang="nb-NO" dirty="0" smtClean="0"/>
                        <a:t>37%</a:t>
                      </a:r>
                      <a:endParaRPr lang="nb-NO" dirty="0"/>
                    </a:p>
                  </a:txBody>
                  <a:tcPr/>
                </a:tc>
                <a:tc>
                  <a:txBody>
                    <a:bodyPr/>
                    <a:lstStyle/>
                    <a:p>
                      <a:r>
                        <a:rPr lang="nb-NO" dirty="0" smtClean="0"/>
                        <a:t>30%</a:t>
                      </a:r>
                      <a:endParaRPr lang="nb-NO" dirty="0"/>
                    </a:p>
                  </a:txBody>
                  <a:tcPr/>
                </a:tc>
                <a:tc>
                  <a:txBody>
                    <a:bodyPr/>
                    <a:lstStyle/>
                    <a:p>
                      <a:r>
                        <a:rPr lang="nb-NO" dirty="0" smtClean="0"/>
                        <a:t>8%</a:t>
                      </a:r>
                      <a:endParaRPr lang="nb-NO" dirty="0"/>
                    </a:p>
                  </a:txBody>
                  <a:tcPr/>
                </a:tc>
                <a:tc>
                  <a:txBody>
                    <a:bodyPr/>
                    <a:lstStyle/>
                    <a:p>
                      <a:endParaRPr lang="nb-NO"/>
                    </a:p>
                  </a:txBody>
                  <a:tcPr/>
                </a:tc>
              </a:tr>
              <a:tr h="1029783">
                <a:tc>
                  <a:txBody>
                    <a:bodyPr/>
                    <a:lstStyle/>
                    <a:p>
                      <a:r>
                        <a:rPr lang="nb-NO" dirty="0" smtClean="0"/>
                        <a:t>5. Klarer å gjøre leksene på egenhånd </a:t>
                      </a:r>
                      <a:endParaRPr lang="nb-NO" dirty="0"/>
                    </a:p>
                  </a:txBody>
                  <a:tcPr/>
                </a:tc>
                <a:tc>
                  <a:txBody>
                    <a:bodyPr/>
                    <a:lstStyle/>
                    <a:p>
                      <a:r>
                        <a:rPr lang="nb-NO" dirty="0" smtClean="0"/>
                        <a:t>4%</a:t>
                      </a:r>
                      <a:endParaRPr lang="nb-NO" dirty="0"/>
                    </a:p>
                  </a:txBody>
                  <a:tcPr/>
                </a:tc>
                <a:tc>
                  <a:txBody>
                    <a:bodyPr/>
                    <a:lstStyle/>
                    <a:p>
                      <a:r>
                        <a:rPr lang="nb-NO" dirty="0" smtClean="0"/>
                        <a:t>15%</a:t>
                      </a:r>
                      <a:endParaRPr lang="nb-NO" dirty="0"/>
                    </a:p>
                  </a:txBody>
                  <a:tcPr/>
                </a:tc>
                <a:tc>
                  <a:txBody>
                    <a:bodyPr/>
                    <a:lstStyle/>
                    <a:p>
                      <a:r>
                        <a:rPr lang="nb-NO" dirty="0" smtClean="0"/>
                        <a:t>58%</a:t>
                      </a:r>
                      <a:endParaRPr lang="nb-NO" dirty="0"/>
                    </a:p>
                  </a:txBody>
                  <a:tcPr/>
                </a:tc>
                <a:tc>
                  <a:txBody>
                    <a:bodyPr/>
                    <a:lstStyle/>
                    <a:p>
                      <a:r>
                        <a:rPr lang="nb-NO" dirty="0" smtClean="0"/>
                        <a:t>23%</a:t>
                      </a:r>
                      <a:endParaRPr lang="nb-NO" dirty="0"/>
                    </a:p>
                  </a:txBody>
                  <a:tcPr/>
                </a:tc>
                <a:tc>
                  <a:txBody>
                    <a:bodyPr/>
                    <a:lstStyle/>
                    <a:p>
                      <a:endParaRPr lang="nb-NO" dirty="0"/>
                    </a:p>
                  </a:txBody>
                  <a:tcPr/>
                </a:tc>
              </a:tr>
            </a:tbl>
          </a:graphicData>
        </a:graphic>
      </p:graphicFrame>
      <p:cxnSp>
        <p:nvCxnSpPr>
          <p:cNvPr id="6" name="Rett linje 5"/>
          <p:cNvCxnSpPr/>
          <p:nvPr/>
        </p:nvCxnSpPr>
        <p:spPr>
          <a:xfrm>
            <a:off x="5292080" y="1772816"/>
            <a:ext cx="172819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Sylinder 6"/>
          <p:cNvSpPr txBox="1"/>
          <p:nvPr/>
        </p:nvSpPr>
        <p:spPr>
          <a:xfrm>
            <a:off x="5904148" y="1820217"/>
            <a:ext cx="1224136" cy="369332"/>
          </a:xfrm>
          <a:prstGeom prst="rect">
            <a:avLst/>
          </a:prstGeom>
          <a:noFill/>
        </p:spPr>
        <p:txBody>
          <a:bodyPr wrap="square" rtlCol="0">
            <a:spAutoFit/>
          </a:bodyPr>
          <a:lstStyle/>
          <a:p>
            <a:r>
              <a:rPr lang="nb-NO" dirty="0" smtClean="0">
                <a:solidFill>
                  <a:srgbClr val="FF0000"/>
                </a:solidFill>
              </a:rPr>
              <a:t>50%</a:t>
            </a:r>
            <a:endParaRPr lang="nb-NO" dirty="0">
              <a:solidFill>
                <a:srgbClr val="FF0000"/>
              </a:solidFill>
            </a:endParaRPr>
          </a:p>
        </p:txBody>
      </p:sp>
      <p:cxnSp>
        <p:nvCxnSpPr>
          <p:cNvPr id="9" name="Rett linje 8"/>
          <p:cNvCxnSpPr/>
          <p:nvPr/>
        </p:nvCxnSpPr>
        <p:spPr>
          <a:xfrm>
            <a:off x="5292080" y="2996952"/>
            <a:ext cx="1656184"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Sylinder 9"/>
          <p:cNvSpPr txBox="1"/>
          <p:nvPr/>
        </p:nvSpPr>
        <p:spPr>
          <a:xfrm>
            <a:off x="5904148" y="2996952"/>
            <a:ext cx="1008112" cy="369332"/>
          </a:xfrm>
          <a:prstGeom prst="rect">
            <a:avLst/>
          </a:prstGeom>
          <a:noFill/>
        </p:spPr>
        <p:txBody>
          <a:bodyPr wrap="square" rtlCol="0">
            <a:spAutoFit/>
          </a:bodyPr>
          <a:lstStyle/>
          <a:p>
            <a:r>
              <a:rPr lang="nb-NO" dirty="0" smtClean="0">
                <a:solidFill>
                  <a:srgbClr val="FF0000"/>
                </a:solidFill>
              </a:rPr>
              <a:t>15%</a:t>
            </a:r>
            <a:endParaRPr lang="nb-NO" dirty="0">
              <a:solidFill>
                <a:srgbClr val="FF0000"/>
              </a:solidFill>
            </a:endParaRPr>
          </a:p>
        </p:txBody>
      </p:sp>
      <p:cxnSp>
        <p:nvCxnSpPr>
          <p:cNvPr id="14" name="Rett linje 13"/>
          <p:cNvCxnSpPr/>
          <p:nvPr/>
        </p:nvCxnSpPr>
        <p:spPr>
          <a:xfrm>
            <a:off x="6948264" y="3789040"/>
            <a:ext cx="1656184"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Sylinder 14"/>
          <p:cNvSpPr txBox="1"/>
          <p:nvPr/>
        </p:nvSpPr>
        <p:spPr>
          <a:xfrm>
            <a:off x="7236296" y="3933056"/>
            <a:ext cx="1080120" cy="369332"/>
          </a:xfrm>
          <a:prstGeom prst="rect">
            <a:avLst/>
          </a:prstGeom>
          <a:noFill/>
        </p:spPr>
        <p:txBody>
          <a:bodyPr wrap="square" rtlCol="0">
            <a:spAutoFit/>
          </a:bodyPr>
          <a:lstStyle/>
          <a:p>
            <a:r>
              <a:rPr lang="nb-NO" dirty="0" smtClean="0"/>
              <a:t>      </a:t>
            </a:r>
            <a:r>
              <a:rPr lang="nb-NO" dirty="0" smtClean="0">
                <a:solidFill>
                  <a:srgbClr val="FF0000"/>
                </a:solidFill>
              </a:rPr>
              <a:t>22%</a:t>
            </a:r>
            <a:endParaRPr lang="nb-NO" dirty="0">
              <a:solidFill>
                <a:srgbClr val="FF0000"/>
              </a:solidFill>
            </a:endParaRPr>
          </a:p>
        </p:txBody>
      </p:sp>
      <p:sp>
        <p:nvSpPr>
          <p:cNvPr id="16" name="TekstSylinder 15"/>
          <p:cNvSpPr txBox="1"/>
          <p:nvPr/>
        </p:nvSpPr>
        <p:spPr>
          <a:xfrm>
            <a:off x="3923928" y="6525344"/>
            <a:ext cx="5112568" cy="276999"/>
          </a:xfrm>
          <a:prstGeom prst="rect">
            <a:avLst/>
          </a:prstGeom>
          <a:noFill/>
        </p:spPr>
        <p:txBody>
          <a:bodyPr wrap="square" rtlCol="0">
            <a:spAutoFit/>
          </a:bodyPr>
          <a:lstStyle/>
          <a:p>
            <a:r>
              <a:rPr lang="nb-NO" sz="1200" dirty="0" smtClean="0"/>
              <a:t>6-10 trinn ref. </a:t>
            </a:r>
            <a:r>
              <a:rPr lang="nb-NO" sz="1200" dirty="0" err="1" smtClean="0"/>
              <a:t>Skaalvik&amp;Skaalvik</a:t>
            </a:r>
            <a:r>
              <a:rPr lang="nb-NO" sz="1200" dirty="0" smtClean="0"/>
              <a:t> : Motivasjon for skolearbeid ,Tapir forlag 2011</a:t>
            </a:r>
            <a:endParaRPr lang="nb-NO" sz="1200" dirty="0"/>
          </a:p>
        </p:txBody>
      </p:sp>
      <p:cxnSp>
        <p:nvCxnSpPr>
          <p:cNvPr id="18" name="Rett linje 17"/>
          <p:cNvCxnSpPr/>
          <p:nvPr/>
        </p:nvCxnSpPr>
        <p:spPr>
          <a:xfrm>
            <a:off x="7020272" y="4941168"/>
            <a:ext cx="1584176"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kstSylinder 18"/>
          <p:cNvSpPr txBox="1"/>
          <p:nvPr/>
        </p:nvSpPr>
        <p:spPr>
          <a:xfrm>
            <a:off x="7527012" y="4988882"/>
            <a:ext cx="1152128" cy="369332"/>
          </a:xfrm>
          <a:prstGeom prst="rect">
            <a:avLst/>
          </a:prstGeom>
          <a:noFill/>
        </p:spPr>
        <p:txBody>
          <a:bodyPr wrap="square" rtlCol="0">
            <a:spAutoFit/>
          </a:bodyPr>
          <a:lstStyle/>
          <a:p>
            <a:r>
              <a:rPr lang="nb-NO" dirty="0" smtClean="0">
                <a:solidFill>
                  <a:srgbClr val="FF0000"/>
                </a:solidFill>
              </a:rPr>
              <a:t>38%</a:t>
            </a:r>
            <a:endParaRPr lang="nb-NO" dirty="0">
              <a:solidFill>
                <a:srgbClr val="FF0000"/>
              </a:solidFill>
            </a:endParaRPr>
          </a:p>
        </p:txBody>
      </p:sp>
      <p:cxnSp>
        <p:nvCxnSpPr>
          <p:cNvPr id="21" name="Rett linje 20"/>
          <p:cNvCxnSpPr/>
          <p:nvPr/>
        </p:nvCxnSpPr>
        <p:spPr>
          <a:xfrm>
            <a:off x="5292080" y="5877272"/>
            <a:ext cx="1656184"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kstSylinder 21"/>
          <p:cNvSpPr txBox="1"/>
          <p:nvPr/>
        </p:nvSpPr>
        <p:spPr>
          <a:xfrm>
            <a:off x="5580112" y="6021288"/>
            <a:ext cx="1008112" cy="369332"/>
          </a:xfrm>
          <a:prstGeom prst="rect">
            <a:avLst/>
          </a:prstGeom>
          <a:noFill/>
        </p:spPr>
        <p:txBody>
          <a:bodyPr wrap="square" rtlCol="0">
            <a:spAutoFit/>
          </a:bodyPr>
          <a:lstStyle/>
          <a:p>
            <a:r>
              <a:rPr lang="nb-NO" dirty="0" smtClean="0"/>
              <a:t>      </a:t>
            </a:r>
            <a:r>
              <a:rPr lang="nb-NO" dirty="0" smtClean="0">
                <a:solidFill>
                  <a:srgbClr val="FF0000"/>
                </a:solidFill>
              </a:rPr>
              <a:t>19%</a:t>
            </a:r>
            <a:endParaRPr lang="nb-NO" dirty="0">
              <a:solidFill>
                <a:srgbClr val="FF0000"/>
              </a:solidFill>
            </a:endParaRPr>
          </a:p>
        </p:txBody>
      </p:sp>
    </p:spTree>
    <p:extLst>
      <p:ext uri="{BB962C8B-B14F-4D97-AF65-F5344CB8AC3E}">
        <p14:creationId xmlns:p14="http://schemas.microsoft.com/office/powerpoint/2010/main" val="2782769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0" y="9188"/>
            <a:ext cx="8229600" cy="1143000"/>
          </a:xfrm>
        </p:spPr>
        <p:txBody>
          <a:bodyPr/>
          <a:lstStyle/>
          <a:p>
            <a:r>
              <a:rPr lang="nb-NO" dirty="0" smtClean="0"/>
              <a:t>Myter</a:t>
            </a:r>
            <a:endParaRPr lang="nb-NO" dirty="0"/>
          </a:p>
        </p:txBody>
      </p:sp>
      <p:sp>
        <p:nvSpPr>
          <p:cNvPr id="3" name="Plassholder for innhold 2"/>
          <p:cNvSpPr>
            <a:spLocks noGrp="1"/>
          </p:cNvSpPr>
          <p:nvPr>
            <p:ph idx="1"/>
          </p:nvPr>
        </p:nvSpPr>
        <p:spPr>
          <a:xfrm>
            <a:off x="467544" y="1052736"/>
            <a:ext cx="8229600" cy="4525963"/>
          </a:xfrm>
        </p:spPr>
        <p:txBody>
          <a:bodyPr/>
          <a:lstStyle/>
          <a:p>
            <a:pPr marL="0" indent="0">
              <a:buNone/>
            </a:pPr>
            <a:r>
              <a:rPr lang="nb-NO" b="1" dirty="0" smtClean="0"/>
              <a:t>Det er ikke de flinkeste elevene som sitter lengst med leksene hjemme, men elever som er ufokuserte og ukonsentrerte i sitt arbeid. </a:t>
            </a:r>
            <a:endParaRPr lang="nb-NO" b="1" dirty="0"/>
          </a:p>
        </p:txBody>
      </p:sp>
      <p:sp>
        <p:nvSpPr>
          <p:cNvPr id="4" name="TekstSylinder 3"/>
          <p:cNvSpPr txBox="1"/>
          <p:nvPr/>
        </p:nvSpPr>
        <p:spPr>
          <a:xfrm>
            <a:off x="539552" y="3212976"/>
            <a:ext cx="8496944" cy="2554545"/>
          </a:xfrm>
          <a:prstGeom prst="rect">
            <a:avLst/>
          </a:prstGeom>
          <a:noFill/>
        </p:spPr>
        <p:txBody>
          <a:bodyPr wrap="square" rtlCol="0">
            <a:spAutoFit/>
          </a:bodyPr>
          <a:lstStyle/>
          <a:p>
            <a:r>
              <a:rPr lang="nb-NO" sz="3200" dirty="0" smtClean="0"/>
              <a:t>En elev som er pliktoppfyllende i sitt leksearbeid gjennom hele grunnskolen har 1 helt skoleårs forsprang i 10 </a:t>
            </a:r>
            <a:r>
              <a:rPr lang="nb-NO" sz="3200" dirty="0" err="1" smtClean="0"/>
              <a:t>kl</a:t>
            </a:r>
            <a:r>
              <a:rPr lang="nb-NO" sz="3200" dirty="0" smtClean="0"/>
              <a:t> sammenlignet med en elev som har sluntret unna lekser gjennom skoleløpet. Ref. Thomas Nordahl, SEPU</a:t>
            </a:r>
            <a:endParaRPr lang="nb-NO" sz="3200" dirty="0"/>
          </a:p>
        </p:txBody>
      </p:sp>
    </p:spTree>
    <p:extLst>
      <p:ext uri="{BB962C8B-B14F-4D97-AF65-F5344CB8AC3E}">
        <p14:creationId xmlns:p14="http://schemas.microsoft.com/office/powerpoint/2010/main" val="2820403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16" y="175747"/>
            <a:ext cx="8426450" cy="994172"/>
          </a:xfrm>
          <a:solidFill>
            <a:schemeClr val="tx2">
              <a:lumMod val="20000"/>
              <a:lumOff val="80000"/>
            </a:schemeClr>
          </a:solidFill>
        </p:spPr>
        <p:txBody>
          <a:bodyPr/>
          <a:lstStyle/>
          <a:p>
            <a:r>
              <a:rPr lang="nb-NO" dirty="0" smtClean="0"/>
              <a:t>Prestasjoner og de 4 c-er</a:t>
            </a:r>
            <a:endParaRPr lang="nb-NO" dirty="0"/>
          </a:p>
        </p:txBody>
      </p:sp>
      <p:sp>
        <p:nvSpPr>
          <p:cNvPr id="3" name="Plassholder for innhold 2"/>
          <p:cNvSpPr>
            <a:spLocks noGrp="1"/>
          </p:cNvSpPr>
          <p:nvPr>
            <p:ph idx="1"/>
          </p:nvPr>
        </p:nvSpPr>
        <p:spPr>
          <a:xfrm>
            <a:off x="88900" y="1169919"/>
            <a:ext cx="8426450" cy="3490120"/>
          </a:xfrm>
        </p:spPr>
        <p:txBody>
          <a:bodyPr/>
          <a:lstStyle/>
          <a:p>
            <a:pPr marL="0" indent="0">
              <a:buNone/>
            </a:pPr>
            <a:endParaRPr lang="nb-NO" dirty="0" smtClean="0"/>
          </a:p>
          <a:p>
            <a:pPr marL="0" indent="0">
              <a:buNone/>
            </a:pPr>
            <a:r>
              <a:rPr lang="nb-NO" sz="3600" dirty="0"/>
              <a:t>Prestasjoner = Potensial - </a:t>
            </a:r>
            <a:r>
              <a:rPr lang="nb-NO" sz="3600" b="1" dirty="0"/>
              <a:t>Distraksjoner</a:t>
            </a:r>
          </a:p>
        </p:txBody>
      </p:sp>
      <p:sp>
        <p:nvSpPr>
          <p:cNvPr id="6" name="TekstSylinder 5"/>
          <p:cNvSpPr txBox="1"/>
          <p:nvPr/>
        </p:nvSpPr>
        <p:spPr>
          <a:xfrm>
            <a:off x="133908" y="3174979"/>
            <a:ext cx="4781550" cy="2554545"/>
          </a:xfrm>
          <a:prstGeom prst="rect">
            <a:avLst/>
          </a:prstGeom>
          <a:noFill/>
        </p:spPr>
        <p:txBody>
          <a:bodyPr wrap="square" rtlCol="0">
            <a:spAutoFit/>
          </a:bodyPr>
          <a:lstStyle/>
          <a:p>
            <a:r>
              <a:rPr lang="nb-NO" sz="2000" dirty="0"/>
              <a:t>C1 : </a:t>
            </a:r>
            <a:r>
              <a:rPr lang="nb-NO" sz="2000" dirty="0" err="1"/>
              <a:t>Commitment</a:t>
            </a:r>
            <a:r>
              <a:rPr lang="nb-NO" sz="2000" dirty="0"/>
              <a:t> ( gir ikke opp ved motgang)</a:t>
            </a:r>
          </a:p>
          <a:p>
            <a:r>
              <a:rPr lang="nb-NO" sz="2000" dirty="0"/>
              <a:t>C2= Control : ( retter energien mot det de kan gjøre noe med)</a:t>
            </a:r>
          </a:p>
          <a:p>
            <a:r>
              <a:rPr lang="nb-NO" sz="2000" dirty="0"/>
              <a:t>C 3 : Challenge : ( elsker utfordringer, lære nye ting)</a:t>
            </a:r>
          </a:p>
          <a:p>
            <a:r>
              <a:rPr lang="nb-NO" sz="2000" dirty="0"/>
              <a:t>C4 : </a:t>
            </a:r>
            <a:r>
              <a:rPr lang="nb-NO" sz="2000" dirty="0" err="1"/>
              <a:t>Confidence</a:t>
            </a:r>
            <a:r>
              <a:rPr lang="nb-NO" sz="2000" dirty="0"/>
              <a:t> ( har tro på seg selv og egne evner og ferdigheter)</a:t>
            </a:r>
          </a:p>
        </p:txBody>
      </p:sp>
      <p:sp>
        <p:nvSpPr>
          <p:cNvPr id="9" name="TekstSylinder 8"/>
          <p:cNvSpPr txBox="1"/>
          <p:nvPr/>
        </p:nvSpPr>
        <p:spPr>
          <a:xfrm>
            <a:off x="4960466" y="3174979"/>
            <a:ext cx="3289300" cy="1708160"/>
          </a:xfrm>
          <a:prstGeom prst="rect">
            <a:avLst/>
          </a:prstGeom>
          <a:noFill/>
        </p:spPr>
        <p:txBody>
          <a:bodyPr wrap="square" rtlCol="0">
            <a:spAutoFit/>
          </a:bodyPr>
          <a:lstStyle/>
          <a:p>
            <a:r>
              <a:rPr lang="nb-NO" sz="2100" dirty="0"/>
              <a:t>Alle de forhold som reduserer muligheten for optimal læring som er til stede i situasjonen , konteksten eller i eleven.</a:t>
            </a:r>
          </a:p>
        </p:txBody>
      </p:sp>
      <p:sp>
        <p:nvSpPr>
          <p:cNvPr id="10" name="TekstSylinder 9"/>
          <p:cNvSpPr txBox="1"/>
          <p:nvPr/>
        </p:nvSpPr>
        <p:spPr>
          <a:xfrm>
            <a:off x="43891" y="2511068"/>
            <a:ext cx="4584701" cy="461665"/>
          </a:xfrm>
          <a:prstGeom prst="rect">
            <a:avLst/>
          </a:prstGeom>
          <a:solidFill>
            <a:srgbClr val="FFC000"/>
          </a:solidFill>
        </p:spPr>
        <p:txBody>
          <a:bodyPr wrap="square" rtlCol="0">
            <a:spAutoFit/>
          </a:bodyPr>
          <a:lstStyle/>
          <a:p>
            <a:r>
              <a:rPr lang="nb-NO" sz="2400" dirty="0"/>
              <a:t>Fremmer prestasjoner</a:t>
            </a:r>
          </a:p>
        </p:txBody>
      </p:sp>
      <p:sp>
        <p:nvSpPr>
          <p:cNvPr id="11" name="TekstSylinder 10"/>
          <p:cNvSpPr txBox="1"/>
          <p:nvPr/>
        </p:nvSpPr>
        <p:spPr>
          <a:xfrm>
            <a:off x="4628592" y="2511068"/>
            <a:ext cx="3695700" cy="461665"/>
          </a:xfrm>
          <a:prstGeom prst="rect">
            <a:avLst/>
          </a:prstGeom>
          <a:solidFill>
            <a:srgbClr val="FFFF00"/>
          </a:solidFill>
        </p:spPr>
        <p:txBody>
          <a:bodyPr wrap="square" rtlCol="0">
            <a:spAutoFit/>
          </a:bodyPr>
          <a:lstStyle/>
          <a:p>
            <a:r>
              <a:rPr lang="nb-NO" sz="2400" dirty="0"/>
              <a:t>Hemmer prestasjoner</a:t>
            </a:r>
          </a:p>
        </p:txBody>
      </p:sp>
      <p:sp>
        <p:nvSpPr>
          <p:cNvPr id="4" name="TekstSylinder 3"/>
          <p:cNvSpPr txBox="1"/>
          <p:nvPr/>
        </p:nvSpPr>
        <p:spPr>
          <a:xfrm>
            <a:off x="5588001" y="1310571"/>
            <a:ext cx="2927350" cy="507831"/>
          </a:xfrm>
          <a:prstGeom prst="rect">
            <a:avLst/>
          </a:prstGeom>
          <a:noFill/>
        </p:spPr>
        <p:txBody>
          <a:bodyPr wrap="square" rtlCol="0">
            <a:spAutoFit/>
          </a:bodyPr>
          <a:lstStyle/>
          <a:p>
            <a:r>
              <a:rPr lang="nb-NO" sz="1350" dirty="0"/>
              <a:t>Ref. Cecilie Ystenes , VG Helg 25/7-2015 side 51</a:t>
            </a:r>
          </a:p>
        </p:txBody>
      </p:sp>
      <p:sp>
        <p:nvSpPr>
          <p:cNvPr id="5" name="TekstSylinder 4"/>
          <p:cNvSpPr txBox="1"/>
          <p:nvPr/>
        </p:nvSpPr>
        <p:spPr>
          <a:xfrm>
            <a:off x="88900" y="5994301"/>
            <a:ext cx="8426450" cy="738664"/>
          </a:xfrm>
          <a:prstGeom prst="rect">
            <a:avLst/>
          </a:prstGeom>
          <a:solidFill>
            <a:schemeClr val="accent2">
              <a:lumMod val="40000"/>
              <a:lumOff val="60000"/>
            </a:schemeClr>
          </a:solidFill>
        </p:spPr>
        <p:txBody>
          <a:bodyPr wrap="square" rtlCol="0">
            <a:spAutoFit/>
          </a:bodyPr>
          <a:lstStyle/>
          <a:p>
            <a:r>
              <a:rPr lang="nb-NO" sz="2100" dirty="0"/>
              <a:t>Disse 4 c-ene kan trenes og </a:t>
            </a:r>
            <a:r>
              <a:rPr lang="nb-NO" sz="2100" dirty="0" smtClean="0"/>
              <a:t>utvikles der foreldrene er viktige «trenere» for eget barn. </a:t>
            </a:r>
            <a:endParaRPr lang="nb-NO" sz="2100" dirty="0"/>
          </a:p>
        </p:txBody>
      </p:sp>
      <p:sp>
        <p:nvSpPr>
          <p:cNvPr id="7" name="Pil opp 6"/>
          <p:cNvSpPr/>
          <p:nvPr/>
        </p:nvSpPr>
        <p:spPr>
          <a:xfrm>
            <a:off x="1187624" y="5661248"/>
            <a:ext cx="648072" cy="33305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77513302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TotalTime>
  <Words>3322</Words>
  <Application>Microsoft Office PowerPoint</Application>
  <PresentationFormat>Skjermfremvisning (4:3)</PresentationFormat>
  <Paragraphs>581</Paragraphs>
  <Slides>52</Slides>
  <Notes>24</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52</vt:i4>
      </vt:variant>
    </vt:vector>
  </HeadingPairs>
  <TitlesOfParts>
    <vt:vector size="60" baseType="lpstr">
      <vt:lpstr>Arial</vt:lpstr>
      <vt:lpstr>Arial Black</vt:lpstr>
      <vt:lpstr>Calibri</vt:lpstr>
      <vt:lpstr>DejaVu Sans</vt:lpstr>
      <vt:lpstr>Impact</vt:lpstr>
      <vt:lpstr>Times New Roman</vt:lpstr>
      <vt:lpstr>Wingdings</vt:lpstr>
      <vt:lpstr>Office-tema</vt:lpstr>
      <vt:lpstr>Betydningen av foreldrestøtte for skoleprestasjoner, trivsel og læringsmiljø</vt:lpstr>
      <vt:lpstr>PowerPoint-presentasjon</vt:lpstr>
      <vt:lpstr>Kjennetegn på Gode skoler</vt:lpstr>
      <vt:lpstr>Thomas Nordahl LP-konferanse Hamar 2015</vt:lpstr>
      <vt:lpstr>Skoleprestasjoner og lærers bidrag</vt:lpstr>
      <vt:lpstr>Tidlig intervensjon</vt:lpstr>
      <vt:lpstr>PowerPoint-presentasjon</vt:lpstr>
      <vt:lpstr>Myter</vt:lpstr>
      <vt:lpstr>Prestasjoner og de 4 c-er</vt:lpstr>
      <vt:lpstr>PowerPoint-presentasjon</vt:lpstr>
      <vt:lpstr>Ref. Arthur E. Poropat: «Other-rated personality and academic performance: Evidence and implications», Learning and Individual Differences, 8/2014, doi: 10.1016/j.lindif.2014.05.013 </vt:lpstr>
      <vt:lpstr>Betydningen av arbeidsinnsats</vt:lpstr>
      <vt:lpstr>PowerPoint-presentasjon</vt:lpstr>
      <vt:lpstr>PowerPoint-presentasjon</vt:lpstr>
      <vt:lpstr>Foreldrestøtte</vt:lpstr>
      <vt:lpstr>PowerPoint-presentasjon</vt:lpstr>
      <vt:lpstr>PowerPoint-presentasjon</vt:lpstr>
      <vt:lpstr>PowerPoint-presentasjon</vt:lpstr>
      <vt:lpstr>PowerPoint-presentasjon</vt:lpstr>
      <vt:lpstr>PowerPoint-presentasjon</vt:lpstr>
      <vt:lpstr>PowerPoint-presentasjon</vt:lpstr>
      <vt:lpstr>En skoles resultater</vt:lpstr>
      <vt:lpstr>Trivsel 2013</vt:lpstr>
      <vt:lpstr>PowerPoint-presentasjon</vt:lpstr>
      <vt:lpstr>Barneskolen</vt:lpstr>
      <vt:lpstr>PowerPoint-presentasjon</vt:lpstr>
      <vt:lpstr>1-4 klasse</vt:lpstr>
      <vt:lpstr>Hva bør foreldre ha spesiell fokus på i oppdragelsen av barn de første årene på skolen</vt:lpstr>
      <vt:lpstr>4-5 klasse</vt:lpstr>
      <vt:lpstr>PowerPoint-presentasjon</vt:lpstr>
      <vt:lpstr>PowerPoint-presentasjon</vt:lpstr>
      <vt:lpstr>Motivasjon</vt:lpstr>
      <vt:lpstr>PowerPoint-presentasjon</vt:lpstr>
      <vt:lpstr>Betydning av foreldrestøtte</vt:lpstr>
      <vt:lpstr>Foreldre-engasjement</vt:lpstr>
      <vt:lpstr>Foreldreutsagn</vt:lpstr>
      <vt:lpstr>Hjem skole Elevundersøkelsen</vt:lpstr>
      <vt:lpstr>Foreldrestøtte</vt:lpstr>
      <vt:lpstr>PowerPoint-presentasjon</vt:lpstr>
      <vt:lpstr>PowerPoint-presentasjon</vt:lpstr>
      <vt:lpstr>PowerPoint-presentasjon</vt:lpstr>
      <vt:lpstr>Autoritetsperspektivet i oppdragelse. Ref. Baumrind,D 1991</vt:lpstr>
      <vt:lpstr>PowerPoint-presentasjon</vt:lpstr>
      <vt:lpstr>Foreldrerolle</vt:lpstr>
      <vt:lpstr>Temperamentsstiler i lys av emosjonsregulering</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Læringsmiljø og trivsel</dc:title>
  <dc:creator>Valued Packard Bell Customer</dc:creator>
  <cp:lastModifiedBy>Espen Vidar Berg</cp:lastModifiedBy>
  <cp:revision>128</cp:revision>
  <dcterms:created xsi:type="dcterms:W3CDTF">2009-04-16T05:59:35Z</dcterms:created>
  <dcterms:modified xsi:type="dcterms:W3CDTF">2016-03-11T07:05:51Z</dcterms:modified>
</cp:coreProperties>
</file>